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Default Extension="gif" ContentType="image/gif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709" r:id="rId2"/>
    <p:sldId id="738" r:id="rId3"/>
    <p:sldId id="710" r:id="rId4"/>
    <p:sldId id="712" r:id="rId5"/>
    <p:sldId id="714" r:id="rId6"/>
    <p:sldId id="715" r:id="rId7"/>
    <p:sldId id="716" r:id="rId8"/>
    <p:sldId id="717" r:id="rId9"/>
    <p:sldId id="718" r:id="rId10"/>
    <p:sldId id="719" r:id="rId11"/>
    <p:sldId id="739" r:id="rId12"/>
    <p:sldId id="740" r:id="rId13"/>
    <p:sldId id="741" r:id="rId14"/>
    <p:sldId id="720" r:id="rId15"/>
    <p:sldId id="721" r:id="rId16"/>
    <p:sldId id="722" r:id="rId17"/>
    <p:sldId id="724" r:id="rId18"/>
    <p:sldId id="734" r:id="rId19"/>
    <p:sldId id="753" r:id="rId20"/>
    <p:sldId id="725" r:id="rId21"/>
    <p:sldId id="726" r:id="rId22"/>
    <p:sldId id="729" r:id="rId23"/>
    <p:sldId id="730" r:id="rId24"/>
    <p:sldId id="731" r:id="rId25"/>
    <p:sldId id="735" r:id="rId26"/>
    <p:sldId id="736" r:id="rId27"/>
    <p:sldId id="737" r:id="rId28"/>
    <p:sldId id="744" r:id="rId29"/>
    <p:sldId id="745" r:id="rId30"/>
    <p:sldId id="746" r:id="rId31"/>
    <p:sldId id="747" r:id="rId32"/>
    <p:sldId id="748" r:id="rId33"/>
    <p:sldId id="749" r:id="rId34"/>
    <p:sldId id="750" r:id="rId3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CC99FF"/>
    <a:srgbClr val="FFFF00"/>
    <a:srgbClr val="FF9999"/>
    <a:srgbClr val="8DBB6B"/>
    <a:srgbClr val="009900"/>
    <a:srgbClr val="0000FF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454" autoAdjust="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3.xml"/><Relationship Id="rId13" Type="http://schemas.openxmlformats.org/officeDocument/2006/relationships/slide" Target="slides/slide34.xml"/><Relationship Id="rId3" Type="http://schemas.openxmlformats.org/officeDocument/2006/relationships/slide" Target="slides/slide6.xml"/><Relationship Id="rId7" Type="http://schemas.openxmlformats.org/officeDocument/2006/relationships/slide" Target="slides/slide12.xml"/><Relationship Id="rId12" Type="http://schemas.openxmlformats.org/officeDocument/2006/relationships/slide" Target="slides/slide33.xml"/><Relationship Id="rId2" Type="http://schemas.openxmlformats.org/officeDocument/2006/relationships/slide" Target="slides/slide5.xml"/><Relationship Id="rId1" Type="http://schemas.openxmlformats.org/officeDocument/2006/relationships/slide" Target="slides/slide1.xml"/><Relationship Id="rId6" Type="http://schemas.openxmlformats.org/officeDocument/2006/relationships/slide" Target="slides/slide11.xml"/><Relationship Id="rId11" Type="http://schemas.openxmlformats.org/officeDocument/2006/relationships/slide" Target="slides/slide32.xml"/><Relationship Id="rId5" Type="http://schemas.openxmlformats.org/officeDocument/2006/relationships/slide" Target="slides/slide10.xml"/><Relationship Id="rId10" Type="http://schemas.openxmlformats.org/officeDocument/2006/relationships/slide" Target="slides/slide31.xml"/><Relationship Id="rId4" Type="http://schemas.openxmlformats.org/officeDocument/2006/relationships/slide" Target="slides/slide7.xml"/><Relationship Id="rId9" Type="http://schemas.openxmlformats.org/officeDocument/2006/relationships/slide" Target="slides/slide3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423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423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2C88B591-9BC5-4DE5-954F-6A55C559311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3891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745791C2-DB90-4CA5-91D5-5DDB0A758DA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62EA0E-4BE4-40AD-BAE9-EA555EA96BF0}" type="slidenum">
              <a:rPr lang="en-US"/>
              <a:pPr/>
              <a:t>1</a:t>
            </a:fld>
            <a:endParaRPr lang="en-US"/>
          </a:p>
        </p:txBody>
      </p:sp>
      <p:sp>
        <p:nvSpPr>
          <p:cNvPr id="61133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266825" y="727075"/>
            <a:ext cx="4783138" cy="3587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133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74725" y="4575175"/>
            <a:ext cx="5365750" cy="43418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8060" tIns="49030" rIns="98060" bIns="4903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D2B46A-1D37-4DC4-B13C-A1FFED422D21}" type="slidenum">
              <a:rPr lang="en-US"/>
              <a:pPr/>
              <a:t>11</a:t>
            </a:fld>
            <a:endParaRPr lang="en-US"/>
          </a:p>
        </p:txBody>
      </p:sp>
      <p:sp>
        <p:nvSpPr>
          <p:cNvPr id="66355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66825" y="727075"/>
            <a:ext cx="4783138" cy="3587750"/>
          </a:xfrm>
          <a:ln w="12700" cap="flat">
            <a:solidFill>
              <a:schemeClr val="tx1"/>
            </a:solidFill>
          </a:ln>
        </p:spPr>
      </p:sp>
      <p:sp>
        <p:nvSpPr>
          <p:cNvPr id="66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75175"/>
            <a:ext cx="5365750" cy="4341813"/>
          </a:xfrm>
          <a:ln/>
        </p:spPr>
        <p:txBody>
          <a:bodyPr lIns="97039" tIns="47668" rIns="97039" bIns="47668"/>
          <a:lstStyle/>
          <a:p>
            <a:pPr defTabSz="981075" eaLnBrk="0" hangingPunct="0">
              <a:spcBef>
                <a:spcPct val="0"/>
              </a:spcBef>
            </a:pPr>
            <a:endParaRPr lang="en-US" sz="26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93DC9-06DB-4B24-A89D-BF4694640986}" type="slidenum">
              <a:rPr lang="en-US"/>
              <a:pPr/>
              <a:t>12</a:t>
            </a:fld>
            <a:endParaRPr lang="en-US"/>
          </a:p>
        </p:txBody>
      </p:sp>
      <p:sp>
        <p:nvSpPr>
          <p:cNvPr id="66560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66825" y="727075"/>
            <a:ext cx="4783138" cy="3587750"/>
          </a:xfrm>
          <a:ln w="12700" cap="flat">
            <a:solidFill>
              <a:schemeClr val="tx1"/>
            </a:solidFill>
          </a:ln>
        </p:spPr>
      </p:sp>
      <p:sp>
        <p:nvSpPr>
          <p:cNvPr id="66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75175"/>
            <a:ext cx="5365750" cy="4341813"/>
          </a:xfrm>
          <a:ln/>
        </p:spPr>
        <p:txBody>
          <a:bodyPr lIns="97039" tIns="47668" rIns="97039" bIns="47668"/>
          <a:lstStyle/>
          <a:p>
            <a:pPr defTabSz="981075" eaLnBrk="0" hangingPunct="0">
              <a:spcBef>
                <a:spcPct val="0"/>
              </a:spcBef>
            </a:pPr>
            <a:endParaRPr lang="en-US" sz="26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220FE2-41AB-4DA7-8EF3-C275194DE8E3}" type="slidenum">
              <a:rPr lang="en-US"/>
              <a:pPr/>
              <a:t>13</a:t>
            </a:fld>
            <a:endParaRPr lang="en-US"/>
          </a:p>
        </p:txBody>
      </p:sp>
      <p:sp>
        <p:nvSpPr>
          <p:cNvPr id="66765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66825" y="727075"/>
            <a:ext cx="4783138" cy="3587750"/>
          </a:xfrm>
          <a:ln w="12700" cap="flat">
            <a:solidFill>
              <a:schemeClr val="tx1"/>
            </a:solidFill>
          </a:ln>
        </p:spPr>
      </p:sp>
      <p:sp>
        <p:nvSpPr>
          <p:cNvPr id="66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75175"/>
            <a:ext cx="5365750" cy="4341813"/>
          </a:xfrm>
          <a:ln/>
        </p:spPr>
        <p:txBody>
          <a:bodyPr lIns="97039" tIns="47668" rIns="97039" bIns="47668"/>
          <a:lstStyle/>
          <a:p>
            <a:pPr defTabSz="981075" eaLnBrk="0" hangingPunct="0">
              <a:spcBef>
                <a:spcPct val="0"/>
              </a:spcBef>
            </a:pPr>
            <a:endParaRPr lang="en-US" sz="26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D070E5-81F2-47BE-9A7D-A844F901B399}" type="slidenum">
              <a:rPr lang="en-US"/>
              <a:pPr/>
              <a:t>14</a:t>
            </a:fld>
            <a:endParaRPr lang="en-US"/>
          </a:p>
        </p:txBody>
      </p:sp>
      <p:sp>
        <p:nvSpPr>
          <p:cNvPr id="63283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266825" y="727075"/>
            <a:ext cx="4783138" cy="358775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63283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74725" y="4575175"/>
            <a:ext cx="5365750" cy="4341813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7039" tIns="47668" rIns="97039" bIns="476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FB522A-C908-4D5A-944D-42AF50F1E846}" type="slidenum">
              <a:rPr lang="en-US"/>
              <a:pPr/>
              <a:t>15</a:t>
            </a:fld>
            <a:endParaRPr lang="en-US"/>
          </a:p>
        </p:txBody>
      </p:sp>
      <p:sp>
        <p:nvSpPr>
          <p:cNvPr id="63488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266825" y="727075"/>
            <a:ext cx="4783138" cy="358775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63488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74725" y="4575175"/>
            <a:ext cx="5365750" cy="4341813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7039" tIns="47668" rIns="97039" bIns="476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D1486D-970C-41EB-8C9A-8624FD9EC89E}" type="slidenum">
              <a:rPr lang="en-US"/>
              <a:pPr/>
              <a:t>16</a:t>
            </a:fld>
            <a:endParaRPr lang="en-US"/>
          </a:p>
        </p:txBody>
      </p:sp>
      <p:sp>
        <p:nvSpPr>
          <p:cNvPr id="63693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266825" y="727075"/>
            <a:ext cx="4783138" cy="358775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63693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74725" y="4575175"/>
            <a:ext cx="5365750" cy="4341813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7039" tIns="47668" rIns="97039" bIns="476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BA1F1D-C29C-4ACC-8D26-1E04200B7B43}" type="slidenum">
              <a:rPr lang="en-US"/>
              <a:pPr/>
              <a:t>17</a:t>
            </a:fld>
            <a:endParaRPr lang="en-US"/>
          </a:p>
        </p:txBody>
      </p:sp>
      <p:sp>
        <p:nvSpPr>
          <p:cNvPr id="64000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266825" y="727075"/>
            <a:ext cx="4783138" cy="358775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64000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74725" y="4575175"/>
            <a:ext cx="5365750" cy="4341813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7039" tIns="47668" rIns="97039" bIns="476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40ABA6-8677-46DB-8DAC-3495A1FBBD67}" type="slidenum">
              <a:rPr lang="en-US"/>
              <a:pPr/>
              <a:t>18</a:t>
            </a:fld>
            <a:endParaRPr lang="en-US"/>
          </a:p>
        </p:txBody>
      </p:sp>
      <p:sp>
        <p:nvSpPr>
          <p:cNvPr id="65638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66825" y="727075"/>
            <a:ext cx="4783138" cy="3587750"/>
          </a:xfrm>
          <a:ln w="12700" cap="flat">
            <a:solidFill>
              <a:schemeClr val="tx1"/>
            </a:solidFill>
          </a:ln>
        </p:spPr>
      </p:sp>
      <p:sp>
        <p:nvSpPr>
          <p:cNvPr id="65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75175"/>
            <a:ext cx="5365750" cy="4341813"/>
          </a:xfrm>
          <a:ln/>
        </p:spPr>
        <p:txBody>
          <a:bodyPr lIns="97039" tIns="47668" rIns="97039" bIns="476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C58D7B-1FB4-4AF2-B4A6-890216D7481B}" type="slidenum">
              <a:rPr lang="en-US"/>
              <a:pPr/>
              <a:t>19</a:t>
            </a:fld>
            <a:endParaRPr lang="en-US"/>
          </a:p>
        </p:txBody>
      </p:sp>
      <p:sp>
        <p:nvSpPr>
          <p:cNvPr id="68301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66825" y="727075"/>
            <a:ext cx="4783138" cy="3587750"/>
          </a:xfrm>
          <a:ln w="12700" cap="flat">
            <a:solidFill>
              <a:schemeClr val="tx1"/>
            </a:solidFill>
          </a:ln>
        </p:spPr>
      </p:sp>
      <p:sp>
        <p:nvSpPr>
          <p:cNvPr id="68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75175"/>
            <a:ext cx="5365750" cy="4341813"/>
          </a:xfrm>
          <a:ln/>
        </p:spPr>
        <p:txBody>
          <a:bodyPr lIns="97039" tIns="47668" rIns="97039" bIns="476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E58958-623A-4DA4-86CA-A09BAAFABDAE}" type="slidenum">
              <a:rPr lang="en-US"/>
              <a:pPr/>
              <a:t>20</a:t>
            </a:fld>
            <a:endParaRPr lang="en-US"/>
          </a:p>
        </p:txBody>
      </p:sp>
      <p:sp>
        <p:nvSpPr>
          <p:cNvPr id="64205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266825" y="727075"/>
            <a:ext cx="4783138" cy="358775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64205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74725" y="4575175"/>
            <a:ext cx="5365750" cy="4341813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7039" tIns="47668" rIns="97039" bIns="476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D3194B-13F9-4434-BBFA-75463BBFC69E}" type="slidenum">
              <a:rPr lang="en-US"/>
              <a:pPr/>
              <a:t>2</a:t>
            </a:fld>
            <a:endParaRPr lang="en-US"/>
          </a:p>
        </p:txBody>
      </p:sp>
      <p:sp>
        <p:nvSpPr>
          <p:cNvPr id="66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5750" cy="4319588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661507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A7173D-9597-4763-B9F2-B2AAB3922B31}" type="slidenum">
              <a:rPr lang="en-US"/>
              <a:pPr/>
              <a:t>21</a:t>
            </a:fld>
            <a:endParaRPr lang="en-US"/>
          </a:p>
        </p:txBody>
      </p:sp>
      <p:sp>
        <p:nvSpPr>
          <p:cNvPr id="64409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266825" y="727075"/>
            <a:ext cx="4783138" cy="358775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64409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74725" y="4575175"/>
            <a:ext cx="5365750" cy="4341813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7039" tIns="47668" rIns="97039" bIns="476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B7991B-C692-4DB7-ADF7-D0985CC4D244}" type="slidenum">
              <a:rPr lang="en-US"/>
              <a:pPr/>
              <a:t>22</a:t>
            </a:fld>
            <a:endParaRPr lang="en-US"/>
          </a:p>
        </p:txBody>
      </p:sp>
      <p:sp>
        <p:nvSpPr>
          <p:cNvPr id="64921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266825" y="727075"/>
            <a:ext cx="4783138" cy="358775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64921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74725" y="4575175"/>
            <a:ext cx="5365750" cy="4341813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7039" tIns="47668" rIns="97039" bIns="476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0741BC-AC7A-48DC-B0A7-57D36238726B}" type="slidenum">
              <a:rPr lang="en-US"/>
              <a:pPr/>
              <a:t>4</a:t>
            </a:fld>
            <a:endParaRPr lang="en-US"/>
          </a:p>
        </p:txBody>
      </p:sp>
      <p:sp>
        <p:nvSpPr>
          <p:cNvPr id="616450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974725" y="4575175"/>
            <a:ext cx="5365750" cy="4341813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7039" tIns="47668" rIns="97039" bIns="47668"/>
          <a:lstStyle/>
          <a:p>
            <a:pPr defTabSz="981075" eaLnBrk="0" hangingPunct="0">
              <a:spcBef>
                <a:spcPct val="0"/>
              </a:spcBef>
            </a:pPr>
            <a:endParaRPr lang="en-US" sz="2600">
              <a:latin typeface="Times New Roman" pitchFamily="18" charset="0"/>
            </a:endParaRPr>
          </a:p>
        </p:txBody>
      </p:sp>
      <p:sp>
        <p:nvSpPr>
          <p:cNvPr id="616451" name="Rectangle 3"/>
          <p:cNvSpPr>
            <a:spLocks noChangeArrowheads="1" noTextEdit="1"/>
          </p:cNvSpPr>
          <p:nvPr>
            <p:ph type="sldImg"/>
          </p:nvPr>
        </p:nvSpPr>
        <p:spPr bwMode="auto">
          <a:xfrm>
            <a:off x="1266825" y="727075"/>
            <a:ext cx="4783138" cy="358775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576B3D-0F08-415D-8F0B-14CC2205E4DA}" type="slidenum">
              <a:rPr lang="en-US"/>
              <a:pPr/>
              <a:t>5</a:t>
            </a:fld>
            <a:endParaRPr lang="en-US"/>
          </a:p>
        </p:txBody>
      </p:sp>
      <p:sp>
        <p:nvSpPr>
          <p:cNvPr id="62054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266825" y="727075"/>
            <a:ext cx="4783138" cy="358775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62054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74725" y="4575175"/>
            <a:ext cx="5365750" cy="4341813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7039" tIns="47668" rIns="97039" bIns="47668"/>
          <a:lstStyle/>
          <a:p>
            <a:pPr defTabSz="981075" eaLnBrk="0" hangingPunct="0">
              <a:spcBef>
                <a:spcPct val="0"/>
              </a:spcBef>
            </a:pPr>
            <a:endParaRPr lang="en-US" sz="26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3A2568-3DA1-48AC-BE8C-8A7E9C4A8C3E}" type="slidenum">
              <a:rPr lang="en-US"/>
              <a:pPr/>
              <a:t>6</a:t>
            </a:fld>
            <a:endParaRPr lang="en-US"/>
          </a:p>
        </p:txBody>
      </p:sp>
      <p:sp>
        <p:nvSpPr>
          <p:cNvPr id="62259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266825" y="727075"/>
            <a:ext cx="4783138" cy="358775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62259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74725" y="4575175"/>
            <a:ext cx="5365750" cy="4341813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7039" tIns="47668" rIns="97039" bIns="47668"/>
          <a:lstStyle/>
          <a:p>
            <a:pPr defTabSz="981075" eaLnBrk="0" hangingPunct="0">
              <a:spcBef>
                <a:spcPct val="0"/>
              </a:spcBef>
            </a:pPr>
            <a:endParaRPr lang="en-US" sz="26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A87698-ED4E-4939-BFA0-06C188FF33D4}" type="slidenum">
              <a:rPr lang="en-US"/>
              <a:pPr/>
              <a:t>7</a:t>
            </a:fld>
            <a:endParaRPr lang="en-US"/>
          </a:p>
        </p:txBody>
      </p:sp>
      <p:sp>
        <p:nvSpPr>
          <p:cNvPr id="62464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266825" y="727075"/>
            <a:ext cx="4783138" cy="358775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62464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74725" y="4575175"/>
            <a:ext cx="5365750" cy="4341813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7039" tIns="47668" rIns="97039" bIns="47668"/>
          <a:lstStyle/>
          <a:p>
            <a:pPr defTabSz="981075" eaLnBrk="0" hangingPunct="0">
              <a:spcBef>
                <a:spcPct val="0"/>
              </a:spcBef>
            </a:pPr>
            <a:endParaRPr lang="en-US" sz="26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89447C-A516-4B52-A353-0D64540C2526}" type="slidenum">
              <a:rPr lang="en-US"/>
              <a:pPr/>
              <a:t>8</a:t>
            </a:fld>
            <a:endParaRPr lang="en-US"/>
          </a:p>
        </p:txBody>
      </p:sp>
      <p:sp>
        <p:nvSpPr>
          <p:cNvPr id="62669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266825" y="727075"/>
            <a:ext cx="4783138" cy="358775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62669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74725" y="4575175"/>
            <a:ext cx="5365750" cy="4341813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7039" tIns="47668" rIns="97039" bIns="47668"/>
          <a:lstStyle/>
          <a:p>
            <a:pPr defTabSz="981075" eaLnBrk="0" hangingPunct="0">
              <a:spcBef>
                <a:spcPct val="0"/>
              </a:spcBef>
            </a:pPr>
            <a:endParaRPr lang="en-US" sz="26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E88961-B9D1-46B2-AE8E-C0C4B5613470}" type="slidenum">
              <a:rPr lang="en-US"/>
              <a:pPr/>
              <a:t>9</a:t>
            </a:fld>
            <a:endParaRPr lang="en-US"/>
          </a:p>
        </p:txBody>
      </p:sp>
      <p:sp>
        <p:nvSpPr>
          <p:cNvPr id="62873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266825" y="727075"/>
            <a:ext cx="4783138" cy="358775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62873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74725" y="4575175"/>
            <a:ext cx="5365750" cy="4341813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7039" tIns="47668" rIns="97039" bIns="47668"/>
          <a:lstStyle/>
          <a:p>
            <a:pPr defTabSz="981075" eaLnBrk="0" hangingPunct="0">
              <a:spcBef>
                <a:spcPct val="0"/>
              </a:spcBef>
            </a:pPr>
            <a:endParaRPr lang="en-US" sz="26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1FA0A4-79AF-4996-A2C5-4F77ADA86C6B}" type="slidenum">
              <a:rPr lang="en-US"/>
              <a:pPr/>
              <a:t>10</a:t>
            </a:fld>
            <a:endParaRPr lang="en-US"/>
          </a:p>
        </p:txBody>
      </p:sp>
      <p:sp>
        <p:nvSpPr>
          <p:cNvPr id="63078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266825" y="727075"/>
            <a:ext cx="4783138" cy="358775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63078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74725" y="4575175"/>
            <a:ext cx="5365750" cy="4341813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7039" tIns="47668" rIns="97039" bIns="47668"/>
          <a:lstStyle/>
          <a:p>
            <a:pPr defTabSz="981075" eaLnBrk="0" hangingPunct="0">
              <a:spcBef>
                <a:spcPct val="0"/>
              </a:spcBef>
            </a:pPr>
            <a:endParaRPr lang="en-US" sz="26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0" name="Rectangle 48"/>
          <p:cNvSpPr>
            <a:spLocks noChangeArrowheads="1"/>
          </p:cNvSpPr>
          <p:nvPr/>
        </p:nvSpPr>
        <p:spPr bwMode="gray">
          <a:xfrm>
            <a:off x="1524000" y="1981200"/>
            <a:ext cx="1524000" cy="14509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21" name="Rectangle 49"/>
          <p:cNvSpPr>
            <a:spLocks noChangeArrowheads="1"/>
          </p:cNvSpPr>
          <p:nvPr/>
        </p:nvSpPr>
        <p:spPr bwMode="gray">
          <a:xfrm>
            <a:off x="4572000" y="1981200"/>
            <a:ext cx="1524000" cy="145097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22" name="Rectangle 50"/>
          <p:cNvSpPr>
            <a:spLocks noChangeArrowheads="1"/>
          </p:cNvSpPr>
          <p:nvPr/>
        </p:nvSpPr>
        <p:spPr bwMode="gray">
          <a:xfrm>
            <a:off x="3048000" y="3429000"/>
            <a:ext cx="1524000" cy="145097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23" name="Rectangle 51"/>
          <p:cNvSpPr>
            <a:spLocks noChangeArrowheads="1"/>
          </p:cNvSpPr>
          <p:nvPr/>
        </p:nvSpPr>
        <p:spPr bwMode="gray">
          <a:xfrm>
            <a:off x="6096000" y="3429000"/>
            <a:ext cx="1524000" cy="1450975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3108" name="Picture 36" descr="j031555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4572000" y="1979613"/>
            <a:ext cx="1524000" cy="1447800"/>
          </a:xfrm>
          <a:prstGeom prst="rect">
            <a:avLst/>
          </a:prstGeom>
          <a:noFill/>
        </p:spPr>
      </p:pic>
      <p:pic>
        <p:nvPicPr>
          <p:cNvPr id="3114" name="Picture 42" descr="j031556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gray">
          <a:xfrm>
            <a:off x="3035300" y="3417888"/>
            <a:ext cx="1525588" cy="1455737"/>
          </a:xfrm>
          <a:prstGeom prst="rect">
            <a:avLst/>
          </a:prstGeom>
          <a:noFill/>
        </p:spPr>
      </p:pic>
      <p:pic>
        <p:nvPicPr>
          <p:cNvPr id="3115" name="Picture 43" descr="j031558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gray">
          <a:xfrm>
            <a:off x="6094413" y="3430588"/>
            <a:ext cx="1524000" cy="1436687"/>
          </a:xfrm>
          <a:prstGeom prst="rect">
            <a:avLst/>
          </a:prstGeom>
          <a:noFill/>
        </p:spPr>
      </p:pic>
      <p:pic>
        <p:nvPicPr>
          <p:cNvPr id="3116" name="Picture 44" descr="j017486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gray">
          <a:xfrm>
            <a:off x="1536700" y="1981200"/>
            <a:ext cx="1524000" cy="1447800"/>
          </a:xfrm>
          <a:prstGeom prst="rect">
            <a:avLst/>
          </a:prstGeom>
          <a:noFill/>
        </p:spPr>
      </p:pic>
      <p:sp>
        <p:nvSpPr>
          <p:cNvPr id="3124" name="Rectangle 52" descr="Light horizontal"/>
          <p:cNvSpPr>
            <a:spLocks noChangeArrowheads="1"/>
          </p:cNvSpPr>
          <p:nvPr/>
        </p:nvSpPr>
        <p:spPr bwMode="gray">
          <a:xfrm>
            <a:off x="11113" y="838200"/>
            <a:ext cx="9132887" cy="762000"/>
          </a:xfrm>
          <a:prstGeom prst="rect">
            <a:avLst/>
          </a:prstGeom>
          <a:pattFill prst="ltHorz">
            <a:fgClr>
              <a:schemeClr val="bg2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914400"/>
            <a:ext cx="8229600" cy="6858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143000" y="5105400"/>
            <a:ext cx="6934200" cy="533400"/>
          </a:xfrm>
        </p:spPr>
        <p:txBody>
          <a:bodyPr/>
          <a:lstStyle>
            <a:lvl1pPr marL="0" indent="0" algn="ctr">
              <a:buFontTx/>
              <a:buNone/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DE311AF5-5BA6-4BBD-A879-FA455AC26139}" type="datetime1">
              <a:rPr lang="en-US"/>
              <a:pPr/>
              <a:t>2/22/2013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MQAS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E32BB9C7-13F8-4964-9D42-BEB0185D8A4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118" name="Rectangle 46"/>
          <p:cNvSpPr>
            <a:spLocks noChangeArrowheads="1"/>
          </p:cNvSpPr>
          <p:nvPr/>
        </p:nvSpPr>
        <p:spPr bwMode="gray">
          <a:xfrm>
            <a:off x="3048000" y="1981200"/>
            <a:ext cx="1524000" cy="1450975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19" name="Rectangle 47"/>
          <p:cNvSpPr>
            <a:spLocks noChangeArrowheads="1"/>
          </p:cNvSpPr>
          <p:nvPr/>
        </p:nvSpPr>
        <p:spPr bwMode="gray">
          <a:xfrm>
            <a:off x="4572000" y="3429000"/>
            <a:ext cx="1524000" cy="1447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3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MQAS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BB085F6-C875-4364-9E95-348BD26B2A4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58A90F9-FFBF-4349-8F17-DC6485B82B0F}" type="datetime1">
              <a:rPr lang="en-US"/>
              <a:pPr/>
              <a:t>2/22/2013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2738" y="228600"/>
            <a:ext cx="2068512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53138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MQAS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FF67A4-BBAD-4227-B426-0E5C413C069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FDD338A-8349-4385-A7D3-F9B34AA00E3D}" type="datetime1">
              <a:rPr lang="en-US"/>
              <a:pPr/>
              <a:t>2/22/2013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74050" cy="4603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914400"/>
            <a:ext cx="38100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00600" y="914400"/>
            <a:ext cx="3810000" cy="5257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MQAS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7056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35D2C508-8E6C-46D2-9B85-8748C4B0C6A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920CAE4E-A45C-48E1-8833-20BBB513B7BD}" type="datetime1">
              <a:rPr lang="en-US"/>
              <a:pPr/>
              <a:t>2/22/2013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74050" cy="4603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914400"/>
            <a:ext cx="7772400" cy="5257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MQAS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7056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75932000-1174-4D1A-A6DD-B4217F8B186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E42E4320-3BFA-42A9-80F8-9E08C5B2EFC2}" type="datetime1">
              <a:rPr lang="en-US"/>
              <a:pPr/>
              <a:t>2/22/2013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MQAS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9356ECB-82B7-41A5-AEB5-396DD1400ED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BD033F8-EE5F-4F92-B183-880D99A12D63}" type="datetime1">
              <a:rPr lang="en-US"/>
              <a:pPr/>
              <a:t>2/22/2013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MQAS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379FB72-AB9A-42BB-BFC8-CAFA4AF2CA9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F59A0414-3F0F-4661-923C-D4C0794A0E5E}" type="datetime1">
              <a:rPr lang="en-US"/>
              <a:pPr/>
              <a:t>2/22/2013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914400"/>
            <a:ext cx="38100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914400"/>
            <a:ext cx="38100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MQAS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3328CA4-8F88-4DF7-835B-674BA9C9A2B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5A78CAD-AB3B-4094-A00A-0C756835781F}" type="datetime1">
              <a:rPr lang="en-US"/>
              <a:pPr/>
              <a:t>2/22/2013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MQAS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52E4268-2247-4938-8392-0118F6AEE8B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7F02CAD3-5A1C-423B-BDBA-A5910E14E9D2}" type="datetime1">
              <a:rPr lang="en-US"/>
              <a:pPr/>
              <a:t>2/22/2013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MQAS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8D22B4-38E6-431E-81B7-DA8F932268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CCB4D6E-208A-4863-9936-1684233C9682}" type="datetime1">
              <a:rPr lang="en-US"/>
              <a:pPr/>
              <a:t>2/22/2013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MQAS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2EE778-6E9E-49AB-94D7-61A58E987FE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6F6E1E5F-5FAD-4D18-A1FD-FFCF1E75B421}" type="datetime1">
              <a:rPr lang="en-US"/>
              <a:pPr/>
              <a:t>2/22/2013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MQAS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617C59C-23C5-4B27-907F-6AC82075896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70D50AC-CA47-43D1-AD47-1A6FAFB34BD0}" type="datetime1">
              <a:rPr lang="en-US"/>
              <a:pPr/>
              <a:t>2/22/2013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MQAS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E163CCA-2EB2-4BDA-9094-3A1958E2F42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1343E9A-6B5F-4DF8-ABD3-AA6B3D053335}" type="datetime1">
              <a:rPr lang="en-US"/>
              <a:pPr/>
              <a:t>2/22/2013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Rectangle 23" descr="Light horizontal"/>
          <p:cNvSpPr>
            <a:spLocks noChangeArrowheads="1"/>
          </p:cNvSpPr>
          <p:nvPr/>
        </p:nvSpPr>
        <p:spPr bwMode="gray">
          <a:xfrm>
            <a:off x="0" y="0"/>
            <a:ext cx="9144000" cy="762000"/>
          </a:xfrm>
          <a:prstGeom prst="rect">
            <a:avLst/>
          </a:prstGeom>
          <a:pattFill prst="ltHorz">
            <a:fgClr>
              <a:schemeClr val="bg2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477000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r>
              <a:rPr lang="en-US"/>
              <a:t>MQAS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7056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3F3E990-EAC1-41BC-B136-5B7162B30D3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48" name="Rectangle 24" descr="Light horizontal"/>
          <p:cNvSpPr>
            <a:spLocks noChangeArrowheads="1"/>
          </p:cNvSpPr>
          <p:nvPr/>
        </p:nvSpPr>
        <p:spPr bwMode="gray">
          <a:xfrm>
            <a:off x="0" y="762000"/>
            <a:ext cx="685800" cy="6096000"/>
          </a:xfrm>
          <a:prstGeom prst="rect">
            <a:avLst/>
          </a:prstGeom>
          <a:pattFill prst="ltHorz">
            <a:fgClr>
              <a:schemeClr val="folHlink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9" name="Line 25"/>
          <p:cNvSpPr>
            <a:spLocks noChangeShapeType="1"/>
          </p:cNvSpPr>
          <p:nvPr/>
        </p:nvSpPr>
        <p:spPr bwMode="gray">
          <a:xfrm>
            <a:off x="0" y="6400800"/>
            <a:ext cx="69342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45B0544D-6361-4C32-A1F8-903BD767619B}" type="datetime1">
              <a:rPr lang="en-US"/>
              <a:pPr/>
              <a:t>2/22/2013</a:t>
            </a:fld>
            <a:endParaRPr lang="en-US"/>
          </a:p>
        </p:txBody>
      </p:sp>
      <p:grpSp>
        <p:nvGrpSpPr>
          <p:cNvPr id="1053" name="Group 29"/>
          <p:cNvGrpSpPr>
            <a:grpSpLocks/>
          </p:cNvGrpSpPr>
          <p:nvPr/>
        </p:nvGrpSpPr>
        <p:grpSpPr bwMode="auto">
          <a:xfrm>
            <a:off x="7010400" y="5876925"/>
            <a:ext cx="1828800" cy="533400"/>
            <a:chOff x="1296" y="2112"/>
            <a:chExt cx="3264" cy="917"/>
          </a:xfrm>
        </p:grpSpPr>
        <p:pic>
          <p:nvPicPr>
            <p:cNvPr id="1050" name="Picture 26" descr="j0315558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/>
            <a:stretch>
              <a:fillRect/>
            </a:stretch>
          </p:blipFill>
          <p:spPr bwMode="gray">
            <a:xfrm>
              <a:off x="2448" y="2112"/>
              <a:ext cx="960" cy="912"/>
            </a:xfrm>
            <a:prstGeom prst="rect">
              <a:avLst/>
            </a:prstGeom>
            <a:noFill/>
          </p:spPr>
        </p:pic>
        <p:pic>
          <p:nvPicPr>
            <p:cNvPr id="1051" name="Picture 27" descr="j0315568"/>
            <p:cNvPicPr>
              <a:picLocks noChangeAspect="1" noChangeArrowheads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gray">
            <a:xfrm>
              <a:off x="1296" y="2112"/>
              <a:ext cx="961" cy="917"/>
            </a:xfrm>
            <a:prstGeom prst="rect">
              <a:avLst/>
            </a:prstGeom>
            <a:noFill/>
          </p:spPr>
        </p:pic>
        <p:pic>
          <p:nvPicPr>
            <p:cNvPr id="1052" name="Picture 28" descr="j0315584"/>
            <p:cNvPicPr>
              <a:picLocks noChangeAspect="1" noChangeArrowheads="1"/>
            </p:cNvPicPr>
            <p:nvPr userDrawn="1"/>
          </p:nvPicPr>
          <p:blipFill>
            <a:blip r:embed="rId17" cstate="print"/>
            <a:srcRect/>
            <a:stretch>
              <a:fillRect/>
            </a:stretch>
          </p:blipFill>
          <p:spPr bwMode="gray">
            <a:xfrm>
              <a:off x="3600" y="2112"/>
              <a:ext cx="960" cy="912"/>
            </a:xfrm>
            <a:prstGeom prst="rect">
              <a:avLst/>
            </a:prstGeom>
            <a:noFill/>
          </p:spPr>
        </p:pic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57200" y="228600"/>
            <a:ext cx="82740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838200" y="914400"/>
            <a:ext cx="77724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1"/>
    </p:bld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fld id="{FC4005F2-6E83-43CA-B810-B917443A0AAE}" type="datetime1">
              <a:rPr lang="en-US"/>
              <a:pPr/>
              <a:t>2/22/2013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MQAS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116A3907-7B62-4102-B224-1E5DA57F3CD5}" type="slidenum">
              <a:rPr lang="en-US"/>
              <a:pPr/>
              <a:t>1</a:t>
            </a:fld>
            <a:endParaRPr lang="en-US"/>
          </a:p>
        </p:txBody>
      </p:sp>
      <p:sp>
        <p:nvSpPr>
          <p:cNvPr id="6103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r>
              <a:rPr lang="en-US"/>
              <a:t>METRICS WORKSHOP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MQAS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81B363-FA1C-4A1C-B673-60B0C06C9C08}" type="slidenum">
              <a:rPr lang="en-US"/>
              <a:pPr/>
              <a:t>10</a:t>
            </a:fld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B4C28506-8BCD-4DFC-98C2-F8EE537B1EE2}" type="datetime1">
              <a:rPr lang="en-US"/>
              <a:pPr/>
              <a:t>2/22/2013</a:t>
            </a:fld>
            <a:endParaRPr lang="en-US"/>
          </a:p>
        </p:txBody>
      </p:sp>
      <p:sp>
        <p:nvSpPr>
          <p:cNvPr id="6297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86200" y="1371600"/>
            <a:ext cx="5029200" cy="2971800"/>
          </a:xfrm>
          <a:noFill/>
          <a:ln/>
        </p:spPr>
        <p:txBody>
          <a:bodyPr lIns="90488" tIns="44450" rIns="90488" bIns="44450"/>
          <a:lstStyle/>
          <a:p>
            <a:r>
              <a:rPr lang="en-US" sz="2800"/>
              <a:t>Simple , Precise, Definable</a:t>
            </a:r>
          </a:p>
          <a:p>
            <a:r>
              <a:rPr lang="en-US" sz="2800"/>
              <a:t>Objective</a:t>
            </a:r>
          </a:p>
          <a:p>
            <a:r>
              <a:rPr lang="en-US" sz="2800"/>
              <a:t>Easily Obtainable </a:t>
            </a:r>
          </a:p>
          <a:p>
            <a:r>
              <a:rPr lang="en-US" sz="2800"/>
              <a:t>Valid </a:t>
            </a:r>
          </a:p>
          <a:p>
            <a:r>
              <a:rPr lang="en-US" sz="2800"/>
              <a:t>Robust</a:t>
            </a:r>
          </a:p>
          <a:p>
            <a:pPr>
              <a:buFontTx/>
              <a:buNone/>
            </a:pPr>
            <a:endParaRPr lang="en-US" sz="2800"/>
          </a:p>
          <a:p>
            <a:pPr>
              <a:buFontTx/>
              <a:buNone/>
            </a:pPr>
            <a:endParaRPr lang="en-US" sz="2800"/>
          </a:p>
        </p:txBody>
      </p:sp>
      <p:sp>
        <p:nvSpPr>
          <p:cNvPr id="629763" name="Rectangle 3"/>
          <p:cNvSpPr>
            <a:spLocks noChangeArrowheads="1"/>
          </p:cNvSpPr>
          <p:nvPr/>
        </p:nvSpPr>
        <p:spPr bwMode="auto">
          <a:xfrm>
            <a:off x="762000" y="152400"/>
            <a:ext cx="70104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tx2"/>
                </a:solidFill>
              </a:rPr>
              <a:t>IDEAL METRICS :</a:t>
            </a:r>
            <a:br>
              <a:rPr lang="en-US" sz="3600" b="1">
                <a:solidFill>
                  <a:schemeClr val="tx2"/>
                </a:solidFill>
              </a:rPr>
            </a:br>
            <a:endParaRPr lang="en-US" sz="3600" b="1">
              <a:solidFill>
                <a:schemeClr val="tx2"/>
              </a:solidFill>
            </a:endParaRPr>
          </a:p>
        </p:txBody>
      </p:sp>
      <p:pic>
        <p:nvPicPr>
          <p:cNvPr id="62976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914400"/>
            <a:ext cx="32004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MQAS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41BCA1-BB5E-4BCF-8EF2-C98CA04AD3BA}" type="slidenum">
              <a:rPr lang="en-US"/>
              <a:pPr/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7A48154B-2909-4DE1-8D73-3475947353A3}" type="datetime1">
              <a:rPr lang="en-US"/>
              <a:pPr/>
              <a:t>2/22/2013</a:t>
            </a:fld>
            <a:endParaRPr lang="en-US"/>
          </a:p>
        </p:txBody>
      </p:sp>
      <p:sp>
        <p:nvSpPr>
          <p:cNvPr id="66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1371600"/>
            <a:ext cx="7848600" cy="2971800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Goals</a:t>
            </a:r>
          </a:p>
          <a:p>
            <a:r>
              <a:rPr lang="en-US"/>
              <a:t>Questions</a:t>
            </a:r>
          </a:p>
          <a:p>
            <a:r>
              <a:rPr lang="en-US"/>
              <a:t>Metrics</a:t>
            </a:r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endParaRPr lang="en-US"/>
          </a:p>
        </p:txBody>
      </p:sp>
      <p:sp>
        <p:nvSpPr>
          <p:cNvPr id="662531" name="Rectangle 3"/>
          <p:cNvSpPr>
            <a:spLocks noChangeArrowheads="1"/>
          </p:cNvSpPr>
          <p:nvPr/>
        </p:nvSpPr>
        <p:spPr bwMode="auto">
          <a:xfrm>
            <a:off x="762000" y="152400"/>
            <a:ext cx="7010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tx2"/>
                </a:solidFill>
              </a:rPr>
              <a:t>APPROACH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MQAS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3B5F27-FBB4-4053-9FE4-93EE93909F9A}" type="slidenum">
              <a:rPr lang="en-US"/>
              <a:pPr/>
              <a:t>12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29F713E-D0DB-4925-92A0-C6B2807F9ACD}" type="datetime1">
              <a:rPr lang="en-US"/>
              <a:pPr/>
              <a:t>2/22/2013</a:t>
            </a:fld>
            <a:endParaRPr lang="en-US"/>
          </a:p>
        </p:txBody>
      </p:sp>
      <p:sp>
        <p:nvSpPr>
          <p:cNvPr id="66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1371600"/>
            <a:ext cx="7848600" cy="2971800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Goals</a:t>
            </a:r>
          </a:p>
          <a:p>
            <a:pPr lvl="1"/>
            <a:r>
              <a:rPr lang="en-US"/>
              <a:t>Business objectives</a:t>
            </a:r>
          </a:p>
          <a:p>
            <a:pPr lvl="1"/>
            <a:r>
              <a:rPr lang="en-US"/>
              <a:t>Vision</a:t>
            </a:r>
          </a:p>
          <a:p>
            <a:pPr lvl="1"/>
            <a:r>
              <a:rPr lang="en-US"/>
              <a:t>Policies</a:t>
            </a:r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endParaRPr lang="en-US"/>
          </a:p>
        </p:txBody>
      </p:sp>
      <p:sp>
        <p:nvSpPr>
          <p:cNvPr id="664579" name="Rectangle 3"/>
          <p:cNvSpPr>
            <a:spLocks noChangeArrowheads="1"/>
          </p:cNvSpPr>
          <p:nvPr/>
        </p:nvSpPr>
        <p:spPr bwMode="auto">
          <a:xfrm>
            <a:off x="762000" y="152400"/>
            <a:ext cx="7010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tx2"/>
                </a:solidFill>
              </a:rPr>
              <a:t>APPROACH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MQAS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DBDABF-8223-463F-BD3D-DE294E7BC20C}" type="slidenum">
              <a:rPr lang="en-US"/>
              <a:pPr/>
              <a:t>13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1F60546D-B3EA-477C-8C45-49CB243360CC}" type="datetime1">
              <a:rPr lang="en-US"/>
              <a:pPr/>
              <a:t>2/22/2013</a:t>
            </a:fld>
            <a:endParaRPr lang="en-US"/>
          </a:p>
        </p:txBody>
      </p:sp>
      <p:sp>
        <p:nvSpPr>
          <p:cNvPr id="66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1371600"/>
            <a:ext cx="7848600" cy="2971800"/>
          </a:xfrm>
          <a:noFill/>
          <a:ln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/>
              <a:t>Questions</a:t>
            </a:r>
          </a:p>
          <a:p>
            <a:pPr lvl="1">
              <a:lnSpc>
                <a:spcPct val="90000"/>
              </a:lnSpc>
            </a:pPr>
            <a:r>
              <a:rPr lang="en-US"/>
              <a:t>How do we measure the goals</a:t>
            </a:r>
          </a:p>
          <a:p>
            <a:pPr lvl="1">
              <a:lnSpc>
                <a:spcPct val="90000"/>
              </a:lnSpc>
            </a:pPr>
            <a:r>
              <a:rPr lang="en-US"/>
              <a:t>Why we need these </a:t>
            </a:r>
          </a:p>
          <a:p>
            <a:pPr lvl="1">
              <a:lnSpc>
                <a:spcPct val="90000"/>
              </a:lnSpc>
            </a:pPr>
            <a:r>
              <a:rPr lang="en-US"/>
              <a:t>Alignment of metrics?</a:t>
            </a:r>
          </a:p>
          <a:p>
            <a:pPr lvl="1">
              <a:lnSpc>
                <a:spcPct val="90000"/>
              </a:lnSpc>
            </a:pPr>
            <a:r>
              <a:rPr lang="en-US"/>
              <a:t>Data collection mechanisms?</a:t>
            </a:r>
          </a:p>
          <a:p>
            <a:pPr lvl="1">
              <a:lnSpc>
                <a:spcPct val="90000"/>
              </a:lnSpc>
            </a:pPr>
            <a:r>
              <a:rPr lang="en-US"/>
              <a:t>Analysis – So what?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/>
          </a:p>
          <a:p>
            <a:pPr>
              <a:lnSpc>
                <a:spcPct val="90000"/>
              </a:lnSpc>
              <a:buFontTx/>
              <a:buNone/>
            </a:pPr>
            <a:endParaRPr lang="en-US"/>
          </a:p>
        </p:txBody>
      </p:sp>
      <p:sp>
        <p:nvSpPr>
          <p:cNvPr id="666627" name="Rectangle 3"/>
          <p:cNvSpPr>
            <a:spLocks noChangeArrowheads="1"/>
          </p:cNvSpPr>
          <p:nvPr/>
        </p:nvSpPr>
        <p:spPr bwMode="auto">
          <a:xfrm>
            <a:off x="762000" y="152400"/>
            <a:ext cx="7010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tx2"/>
                </a:solidFill>
              </a:rPr>
              <a:t>APPROACH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fld id="{3359C982-8E4F-484C-8C25-E835EBFDCE71}" type="datetime1">
              <a:rPr lang="en-US"/>
              <a:pPr/>
              <a:t>2/22/2013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MQAS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30C20A69-0C1E-435D-9E6D-95AFD20B0036}" type="slidenum">
              <a:rPr lang="en-US"/>
              <a:pPr/>
              <a:t>14</a:t>
            </a:fld>
            <a:endParaRPr lang="en-US"/>
          </a:p>
        </p:txBody>
      </p:sp>
      <p:sp>
        <p:nvSpPr>
          <p:cNvPr id="6318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838200" y="990600"/>
            <a:ext cx="7772400" cy="914400"/>
          </a:xfrm>
          <a:noFill/>
          <a:ln/>
        </p:spPr>
        <p:txBody>
          <a:bodyPr lIns="90488" tIns="44450" rIns="90488" bIns="44450"/>
          <a:lstStyle/>
          <a:p>
            <a:pPr marL="342900" indent="-342900"/>
            <a:r>
              <a:rPr lang="en-US" sz="3600" b="1"/>
              <a:t>A FEW EXAMPLES OF METRICS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MQAS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F5B4C8-FC96-4673-9381-297555965211}" type="slidenum">
              <a:rPr lang="en-US"/>
              <a:pPr/>
              <a:t>15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B23F68C-3670-4658-8F40-78D9D3F345B8}" type="datetime1">
              <a:rPr lang="en-US"/>
              <a:pPr/>
              <a:t>2/22/2013</a:t>
            </a:fld>
            <a:endParaRPr lang="en-US"/>
          </a:p>
        </p:txBody>
      </p:sp>
      <p:sp>
        <p:nvSpPr>
          <p:cNvPr id="633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001000" cy="914400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Product Metrics </a:t>
            </a:r>
          </a:p>
        </p:txBody>
      </p:sp>
      <p:sp>
        <p:nvSpPr>
          <p:cNvPr id="633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838200"/>
            <a:ext cx="6970713" cy="4954588"/>
          </a:xfrm>
          <a:noFill/>
          <a:ln/>
        </p:spPr>
        <p:txBody>
          <a:bodyPr lIns="90488" tIns="44450" rIns="90488" bIns="44450"/>
          <a:lstStyle/>
          <a:p>
            <a:r>
              <a:rPr lang="en-US" sz="3600"/>
              <a:t>Measurement of Quality </a:t>
            </a:r>
          </a:p>
          <a:p>
            <a:pPr lvl="2"/>
            <a:r>
              <a:rPr lang="en-US" sz="2800"/>
              <a:t>Based generally on defects data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MQAS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C6C3ED-4C3B-405F-802F-0DA649E1465B}" type="slidenum">
              <a:rPr lang="en-US"/>
              <a:pPr/>
              <a:t>16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F7A1DEE-F997-40CD-AED8-0CECBD471ED0}" type="datetime1">
              <a:rPr lang="en-US"/>
              <a:pPr/>
              <a:t>2/22/2013</a:t>
            </a:fld>
            <a:endParaRPr lang="en-US"/>
          </a:p>
        </p:txBody>
      </p:sp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001000" cy="914400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Defect Metrics</a:t>
            </a:r>
          </a:p>
        </p:txBody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762000"/>
            <a:ext cx="7772400" cy="5257800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Life cycle metric</a:t>
            </a:r>
          </a:p>
          <a:p>
            <a:r>
              <a:rPr lang="en-US"/>
              <a:t>Extremely valuable for describing product “health” and process improvement opportunities</a:t>
            </a:r>
          </a:p>
          <a:p>
            <a:r>
              <a:rPr lang="en-US"/>
              <a:t>Derived from Quality Control activities</a:t>
            </a:r>
          </a:p>
          <a:p>
            <a:r>
              <a:rPr lang="en-US"/>
              <a:t>A large no. of such metrics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MQAS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7EF444-0086-460A-B39C-37F9E6C4DEE5}" type="slidenum">
              <a:rPr lang="en-US"/>
              <a:pPr/>
              <a:t>17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4C2E9F9-251F-4C9E-B973-0D0423024083}" type="datetime1">
              <a:rPr lang="en-US"/>
              <a:pPr/>
              <a:t>2/22/2013</a:t>
            </a:fld>
            <a:endParaRPr lang="en-US"/>
          </a:p>
        </p:txBody>
      </p:sp>
      <p:sp>
        <p:nvSpPr>
          <p:cNvPr id="6389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Defect Density</a:t>
            </a:r>
          </a:p>
        </p:txBody>
      </p:sp>
      <p:sp>
        <p:nvSpPr>
          <p:cNvPr id="6389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Defects per KLOC (Kilo Lines of Code)</a:t>
            </a:r>
          </a:p>
          <a:p>
            <a:r>
              <a:rPr lang="en-US"/>
              <a:t>Defects per Function Point</a:t>
            </a:r>
          </a:p>
          <a:p>
            <a:r>
              <a:rPr lang="en-US"/>
              <a:t>Defects per module / program</a:t>
            </a:r>
          </a:p>
          <a:p>
            <a:r>
              <a:rPr lang="en-US"/>
              <a:t>Defects per unit of size</a:t>
            </a:r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 i="1"/>
              <a:t>Points to Error Prone Module</a:t>
            </a:r>
          </a:p>
          <a:p>
            <a:pPr>
              <a:buFontTx/>
              <a:buNone/>
            </a:pPr>
            <a:endParaRPr lang="en-US" i="1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MQAS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AE6735-CD99-4165-9AE2-4C6E7784FBEA}" type="slidenum">
              <a:rPr lang="en-US"/>
              <a:pPr/>
              <a:t>18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57B65531-F2D5-4CF8-AE5E-864CF1C414A5}" type="datetime1">
              <a:rPr lang="en-US"/>
              <a:pPr/>
              <a:t>2/22/2013</a:t>
            </a:fld>
            <a:endParaRPr lang="en-US"/>
          </a:p>
        </p:txBody>
      </p:sp>
      <p:sp>
        <p:nvSpPr>
          <p:cNvPr id="6553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Defects by Severity</a:t>
            </a:r>
          </a:p>
        </p:txBody>
      </p:sp>
      <p:sp>
        <p:nvSpPr>
          <p:cNvPr id="65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Defect severity distribution</a:t>
            </a:r>
          </a:p>
          <a:p>
            <a:pPr lvl="1"/>
            <a:r>
              <a:rPr lang="en-US"/>
              <a:t>% high severity defects</a:t>
            </a:r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 i="1"/>
              <a:t>Direct indicator of product quality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MQAS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444E03-E7C1-46C1-9291-920719C3C32C}" type="slidenum">
              <a:rPr lang="en-US"/>
              <a:pPr/>
              <a:t>19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0BEC6A9E-4786-41E0-A9C4-9FC5718DE3E8}" type="datetime1">
              <a:rPr lang="en-US"/>
              <a:pPr/>
              <a:t>2/22/2013</a:t>
            </a:fld>
            <a:endParaRPr lang="en-US"/>
          </a:p>
        </p:txBody>
      </p:sp>
      <p:sp>
        <p:nvSpPr>
          <p:cNvPr id="6819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Defect Leakage</a:t>
            </a:r>
          </a:p>
        </p:txBody>
      </p:sp>
      <p:sp>
        <p:nvSpPr>
          <p:cNvPr id="68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Summation of Differential counts of phase detection and phase detection/ Total number of defects</a:t>
            </a:r>
          </a:p>
          <a:p>
            <a:pPr lvl="1"/>
            <a:r>
              <a:rPr lang="en-US"/>
              <a:t>This metric is useful to let us know about effectiveness of quality control activities</a:t>
            </a:r>
          </a:p>
          <a:p>
            <a:endParaRPr lang="en-US"/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MQAS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4D9E2D-EBA9-4D7A-9FE9-93EA55B91BDB}" type="slidenum">
              <a:rPr lang="en-US"/>
              <a:pPr/>
              <a:t>2</a:t>
            </a:fld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BE1DA22-DECD-4D57-9E73-0F15EC860023}" type="datetime1">
              <a:rPr lang="en-US"/>
              <a:pPr/>
              <a:t>2/22/2013</a:t>
            </a:fld>
            <a:endParaRPr lang="en-US"/>
          </a:p>
        </p:txBody>
      </p:sp>
      <p:sp>
        <p:nvSpPr>
          <p:cNvPr id="66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825500" y="0"/>
            <a:ext cx="7175500" cy="685800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Agenda</a:t>
            </a:r>
          </a:p>
        </p:txBody>
      </p:sp>
      <p:sp>
        <p:nvSpPr>
          <p:cNvPr id="66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066800"/>
            <a:ext cx="7931150" cy="5257800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Basic concepts on MA</a:t>
            </a:r>
          </a:p>
          <a:p>
            <a:r>
              <a:rPr lang="en-US"/>
              <a:t>Approach</a:t>
            </a:r>
          </a:p>
          <a:p>
            <a:r>
              <a:rPr lang="en-US"/>
              <a:t>Drilling down </a:t>
            </a:r>
          </a:p>
          <a:p>
            <a:pPr lvl="1"/>
            <a:r>
              <a:rPr lang="en-US"/>
              <a:t>Measurement objectives</a:t>
            </a:r>
          </a:p>
          <a:p>
            <a:pPr lvl="1"/>
            <a:r>
              <a:rPr lang="en-US"/>
              <a:t>Selection and Definition of Metrics</a:t>
            </a:r>
          </a:p>
          <a:p>
            <a:pPr lvl="1"/>
            <a:r>
              <a:rPr lang="en-US"/>
              <a:t>Data collection</a:t>
            </a:r>
          </a:p>
          <a:p>
            <a:pPr lvl="1"/>
            <a:r>
              <a:rPr lang="en-US"/>
              <a:t>Analysis</a:t>
            </a:r>
          </a:p>
        </p:txBody>
      </p:sp>
      <p:pic>
        <p:nvPicPr>
          <p:cNvPr id="660484" name="Picture 4" descr="chkls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4038600"/>
            <a:ext cx="1630363" cy="163036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MQAS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080F03-D5E8-4EE4-AC61-BE7096DCD3F2}" type="slidenum">
              <a:rPr lang="en-US"/>
              <a:pPr/>
              <a:t>20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1146519-9675-4E7E-B686-FC59D361CE20}" type="datetime1">
              <a:rPr lang="en-US"/>
              <a:pPr/>
              <a:t>2/22/2013</a:t>
            </a:fld>
            <a:endParaRPr lang="en-US"/>
          </a:p>
        </p:txBody>
      </p:sp>
      <p:sp>
        <p:nvSpPr>
          <p:cNvPr id="6410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Defect Removal Effectiveness</a:t>
            </a:r>
          </a:p>
        </p:txBody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Points to QC effectiveness before shipment</a:t>
            </a:r>
          </a:p>
          <a:p>
            <a:r>
              <a:rPr lang="en-US"/>
              <a:t>DRE = No. of Defects found prior to delivery/Total No. of Defects</a:t>
            </a:r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 i="1"/>
              <a:t>Good  companies have DRE &gt; 90%</a:t>
            </a:r>
          </a:p>
          <a:p>
            <a:pPr>
              <a:buFontTx/>
              <a:buNone/>
            </a:pPr>
            <a:r>
              <a:rPr lang="en-US" i="1"/>
              <a:t>How do you find Total No.?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MQAS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B0E693-FB5B-47C4-8BE4-F8CD960E4FF8}" type="slidenum">
              <a:rPr lang="en-US"/>
              <a:pPr/>
              <a:t>21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5A638667-46E2-4307-96AF-E719A1C12D5C}" type="datetime1">
              <a:rPr lang="en-US"/>
              <a:pPr/>
              <a:t>2/22/2013</a:t>
            </a:fld>
            <a:endParaRPr lang="en-US"/>
          </a:p>
        </p:txBody>
      </p:sp>
      <p:sp>
        <p:nvSpPr>
          <p:cNvPr id="64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8001000" cy="762000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PROCESS METRICS</a:t>
            </a:r>
          </a:p>
        </p:txBody>
      </p:sp>
      <p:sp>
        <p:nvSpPr>
          <p:cNvPr id="64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838200"/>
            <a:ext cx="7772400" cy="5257800"/>
          </a:xfrm>
          <a:noFill/>
          <a:ln/>
        </p:spPr>
        <p:txBody>
          <a:bodyPr lIns="90488" tIns="44450" rIns="90488" bIns="44450"/>
          <a:lstStyle/>
          <a:p>
            <a:pPr>
              <a:buFontTx/>
              <a:buNone/>
            </a:pPr>
            <a:r>
              <a:rPr lang="en-US"/>
              <a:t>Key processes that we will focus on:</a:t>
            </a:r>
          </a:p>
          <a:p>
            <a:r>
              <a:rPr lang="en-US"/>
              <a:t>Project Management</a:t>
            </a:r>
          </a:p>
          <a:p>
            <a:r>
              <a:rPr lang="en-US"/>
              <a:t>Estimation</a:t>
            </a:r>
          </a:p>
          <a:p>
            <a:r>
              <a:rPr lang="en-US"/>
              <a:t>Reviews and Testing</a:t>
            </a:r>
          </a:p>
          <a:p>
            <a:r>
              <a:rPr lang="en-US"/>
              <a:t>Requirements Management</a:t>
            </a:r>
          </a:p>
          <a:p>
            <a:r>
              <a:rPr lang="en-US"/>
              <a:t>Quality Assurance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MQAS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FBD0DE-C8C3-4FFF-82BF-7590B84ABCF6}" type="slidenum">
              <a:rPr lang="en-US"/>
              <a:pPr/>
              <a:t>22</a:t>
            </a:fld>
            <a:endParaRPr lang="en-US"/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811F34C-718C-4C4F-BC62-4C5C50DD170B}" type="datetime1">
              <a:rPr lang="en-US"/>
              <a:pPr/>
              <a:t>2/22/2013</a:t>
            </a:fld>
            <a:endParaRPr lang="en-US"/>
          </a:p>
        </p:txBody>
      </p:sp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8001000" cy="762000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ESTIMATION PROCESS METRICS</a:t>
            </a:r>
          </a:p>
        </p:txBody>
      </p:sp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762000"/>
            <a:ext cx="7772400" cy="2427288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Size Creep</a:t>
            </a:r>
          </a:p>
          <a:p>
            <a:endParaRPr lang="en-US"/>
          </a:p>
          <a:p>
            <a:pPr lvl="1"/>
            <a:r>
              <a:rPr lang="en-US" sz="3200"/>
              <a:t>Final size /Initial estimated size</a:t>
            </a:r>
          </a:p>
        </p:txBody>
      </p:sp>
      <p:pic>
        <p:nvPicPr>
          <p:cNvPr id="648196" name="Picture 4" descr="cautiou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733800"/>
            <a:ext cx="1104900" cy="795338"/>
          </a:xfrm>
          <a:prstGeom prst="rect">
            <a:avLst/>
          </a:prstGeom>
          <a:noFill/>
        </p:spPr>
      </p:pic>
      <p:pic>
        <p:nvPicPr>
          <p:cNvPr id="648197" name="Picture 5" descr="cautiou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2819400"/>
            <a:ext cx="2438400" cy="1676400"/>
          </a:xfrm>
          <a:prstGeom prst="rect">
            <a:avLst/>
          </a:prstGeom>
          <a:noFill/>
        </p:spPr>
      </p:pic>
      <p:pic>
        <p:nvPicPr>
          <p:cNvPr id="648198" name="Picture 6" descr="cautiou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3429000"/>
            <a:ext cx="1257300" cy="10668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4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4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MQAS</a:t>
            </a:r>
          </a:p>
        </p:txBody>
      </p:sp>
      <p:sp>
        <p:nvSpPr>
          <p:cNvPr id="2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F3AEED-9083-4A35-A26C-9BA80ED9124F}" type="slidenum">
              <a:rPr lang="en-US"/>
              <a:pPr/>
              <a:t>23</a:t>
            </a:fld>
            <a:endParaRPr lang="en-US"/>
          </a:p>
        </p:txBody>
      </p:sp>
      <p:sp>
        <p:nvSpPr>
          <p:cNvPr id="27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4780EA9-8640-49CD-9BD4-D7AC5149536B}" type="datetime1">
              <a:rPr lang="en-US"/>
              <a:pPr/>
              <a:t>2/22/2013</a:t>
            </a:fld>
            <a:endParaRPr lang="en-US"/>
          </a:p>
        </p:txBody>
      </p:sp>
      <p:sp>
        <p:nvSpPr>
          <p:cNvPr id="65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838200"/>
            <a:ext cx="8001000" cy="669925"/>
          </a:xfrm>
        </p:spPr>
        <p:txBody>
          <a:bodyPr/>
          <a:lstStyle/>
          <a:p>
            <a:r>
              <a:rPr lang="en-US"/>
              <a:t>REQUIREMENT MANAGEMENT METRICS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 sz="2800">
                <a:solidFill>
                  <a:schemeClr val="tx1"/>
                </a:solidFill>
              </a:rPr>
              <a:t>Changes to requirements</a:t>
            </a:r>
          </a:p>
        </p:txBody>
      </p:sp>
      <p:graphicFrame>
        <p:nvGraphicFramePr>
          <p:cNvPr id="650243" name="Group 3"/>
          <p:cNvGraphicFramePr>
            <a:graphicFrameLocks noGrp="1"/>
          </p:cNvGraphicFramePr>
          <p:nvPr>
            <p:ph type="tbl" idx="1"/>
          </p:nvPr>
        </p:nvGraphicFramePr>
        <p:xfrm>
          <a:off x="1054100" y="2430463"/>
          <a:ext cx="7408863" cy="2819400"/>
        </p:xfrm>
        <a:graphic>
          <a:graphicData uri="http://schemas.openxmlformats.org/drawingml/2006/table">
            <a:tbl>
              <a:tblPr/>
              <a:tblGrid>
                <a:gridCol w="1743075"/>
                <a:gridCol w="1593850"/>
                <a:gridCol w="1851025"/>
                <a:gridCol w="2220913"/>
              </a:tblGrid>
              <a:tr h="914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Proposed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Approved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Incorporated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MQAS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D03C91-5A66-4C5D-9465-55EEFC7B7611}" type="slidenum">
              <a:rPr lang="en-US"/>
              <a:pPr/>
              <a:t>24</a:t>
            </a:fld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78FDFBD7-A164-4DB9-AC3E-3570532F9B5C}" type="datetime1">
              <a:rPr lang="en-US"/>
              <a:pPr/>
              <a:t>2/22/2013</a:t>
            </a:fld>
            <a:endParaRPr lang="en-US"/>
          </a:p>
        </p:txBody>
      </p:sp>
      <p:sp>
        <p:nvSpPr>
          <p:cNvPr id="65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QUALITY ASSURANCE METRICS</a:t>
            </a:r>
          </a:p>
        </p:txBody>
      </p:sp>
      <p:sp>
        <p:nvSpPr>
          <p:cNvPr id="65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8001000" cy="3962400"/>
          </a:xfrm>
        </p:spPr>
        <p:txBody>
          <a:bodyPr/>
          <a:lstStyle/>
          <a:p>
            <a:r>
              <a:rPr lang="en-US"/>
              <a:t>Number and distribution of NCs in every SQA Audit</a:t>
            </a:r>
          </a:p>
        </p:txBody>
      </p:sp>
      <p:pic>
        <p:nvPicPr>
          <p:cNvPr id="65126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2590800"/>
            <a:ext cx="1922463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MQAS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67268F-B39D-4FE4-9896-59870EE3E4AB}" type="slidenum">
              <a:rPr lang="en-US"/>
              <a:pPr/>
              <a:t>25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48C1451-C7CC-45A6-A318-E6484C9ACE62}" type="datetime1">
              <a:rPr lang="en-US"/>
              <a:pPr/>
              <a:t>2/22/2013</a:t>
            </a:fld>
            <a:endParaRPr lang="en-US"/>
          </a:p>
        </p:txBody>
      </p:sp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Quality control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8001000" cy="3962400"/>
          </a:xfrm>
        </p:spPr>
        <p:txBody>
          <a:bodyPr/>
          <a:lstStyle/>
          <a:p>
            <a:r>
              <a:rPr lang="en-US"/>
              <a:t>Review Effectiveness</a:t>
            </a:r>
          </a:p>
          <a:p>
            <a:r>
              <a:rPr lang="en-US"/>
              <a:t>Review efficiency</a:t>
            </a:r>
          </a:p>
          <a:p>
            <a:r>
              <a:rPr lang="en-US"/>
              <a:t>Testing effectiveness</a:t>
            </a:r>
          </a:p>
          <a:p>
            <a:r>
              <a:rPr lang="en-US"/>
              <a:t>Test coverage ratio</a:t>
            </a:r>
          </a:p>
          <a:p>
            <a:r>
              <a:rPr lang="en-US"/>
              <a:t>Trends of repeat defects /new defects in each testing cycle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MQAS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A0983F-2FB2-4ACE-9C7F-A78C1F3ACB2F}" type="slidenum">
              <a:rPr lang="en-US"/>
              <a:pPr/>
              <a:t>26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D6823F6-0014-46BE-9CAE-976CFC521173}" type="datetime1">
              <a:rPr lang="en-US"/>
              <a:pPr/>
              <a:t>2/22/2013</a:t>
            </a:fld>
            <a:endParaRPr lang="en-US"/>
          </a:p>
        </p:txBody>
      </p:sp>
      <p:sp>
        <p:nvSpPr>
          <p:cNvPr id="65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Management</a:t>
            </a:r>
          </a:p>
        </p:txBody>
      </p:sp>
      <p:sp>
        <p:nvSpPr>
          <p:cNvPr id="65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8001000" cy="3962400"/>
          </a:xfrm>
        </p:spPr>
        <p:txBody>
          <a:bodyPr/>
          <a:lstStyle/>
          <a:p>
            <a:r>
              <a:rPr lang="en-US"/>
              <a:t>Productivity</a:t>
            </a:r>
          </a:p>
          <a:p>
            <a:pPr lvl="1"/>
            <a:r>
              <a:rPr lang="en-US"/>
              <a:t>Size/effort</a:t>
            </a:r>
          </a:p>
          <a:p>
            <a:r>
              <a:rPr lang="en-US"/>
              <a:t>Schedule variance</a:t>
            </a:r>
          </a:p>
          <a:p>
            <a:r>
              <a:rPr lang="en-US"/>
              <a:t>Effort variance</a:t>
            </a:r>
          </a:p>
          <a:p>
            <a:r>
              <a:rPr lang="en-US"/>
              <a:t>Effort distribution : planned vs actual (SDLC, HW, PM,CM,QA, Review)</a:t>
            </a:r>
          </a:p>
          <a:p>
            <a:r>
              <a:rPr lang="en-US"/>
              <a:t>Capacity utilization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MQAS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FF92C9-4E7B-4CC9-B4C0-B26066C80AFF}" type="slidenum">
              <a:rPr lang="en-US"/>
              <a:pPr/>
              <a:t>27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31999DC-9DD3-4C96-BD8B-E3E15D1718A2}" type="datetime1">
              <a:rPr lang="en-US"/>
              <a:pPr/>
              <a:t>2/22/2013</a:t>
            </a:fld>
            <a:endParaRPr lang="en-US"/>
          </a:p>
        </p:txBody>
      </p:sp>
      <p:sp>
        <p:nvSpPr>
          <p:cNvPr id="65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Management</a:t>
            </a:r>
          </a:p>
        </p:txBody>
      </p:sp>
      <p:sp>
        <p:nvSpPr>
          <p:cNvPr id="65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8001000" cy="3962400"/>
          </a:xfrm>
        </p:spPr>
        <p:txBody>
          <a:bodyPr/>
          <a:lstStyle/>
          <a:p>
            <a:r>
              <a:rPr lang="en-US"/>
              <a:t>Productivity</a:t>
            </a:r>
          </a:p>
          <a:p>
            <a:pPr lvl="1"/>
            <a:r>
              <a:rPr lang="en-US"/>
              <a:t>Size/effort</a:t>
            </a:r>
          </a:p>
          <a:p>
            <a:r>
              <a:rPr lang="en-US"/>
              <a:t>Schedule variance</a:t>
            </a:r>
          </a:p>
          <a:p>
            <a:r>
              <a:rPr lang="en-US"/>
              <a:t>Effort variance</a:t>
            </a:r>
          </a:p>
          <a:p>
            <a:r>
              <a:rPr lang="en-US"/>
              <a:t>Effort distribution : planned vs actual (SDLC, HW, PM,CM,QA, Review)</a:t>
            </a:r>
          </a:p>
          <a:p>
            <a:r>
              <a:rPr lang="en-US"/>
              <a:t>Capacity utilization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MQAS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B8A506-58FB-4BFB-9813-FB507C030335}" type="slidenum">
              <a:rPr lang="en-US"/>
              <a:pPr/>
              <a:t>28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04073A7-CF5D-4DF3-B487-3FC4ACF5822D}" type="datetime1">
              <a:rPr lang="en-US"/>
              <a:pPr/>
              <a:t>2/22/2013</a:t>
            </a:fld>
            <a:endParaRPr lang="en-US"/>
          </a:p>
        </p:txBody>
      </p:sp>
      <p:sp>
        <p:nvSpPr>
          <p:cNvPr id="67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0"/>
            <a:ext cx="7329488" cy="1052513"/>
          </a:xfrm>
        </p:spPr>
        <p:txBody>
          <a:bodyPr/>
          <a:lstStyle/>
          <a:p>
            <a:r>
              <a:rPr lang="en-US"/>
              <a:t>Ishikawa’s 7 Basic Quality Tools</a:t>
            </a:r>
            <a:endParaRPr lang="en-US" sz="2000"/>
          </a:p>
        </p:txBody>
      </p:sp>
      <p:sp>
        <p:nvSpPr>
          <p:cNvPr id="67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5213" y="1058863"/>
            <a:ext cx="7545387" cy="2819400"/>
          </a:xfrm>
        </p:spPr>
        <p:txBody>
          <a:bodyPr/>
          <a:lstStyle/>
          <a:p>
            <a:r>
              <a:rPr lang="en-US"/>
              <a:t>Run Chart</a:t>
            </a:r>
          </a:p>
          <a:p>
            <a:r>
              <a:rPr lang="en-US"/>
              <a:t>Control Chart</a:t>
            </a:r>
          </a:p>
          <a:p>
            <a:r>
              <a:rPr lang="en-US"/>
              <a:t>Cause-and-effect diagram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MQAS</a:t>
            </a:r>
          </a:p>
        </p:txBody>
      </p:sp>
      <p:sp>
        <p:nvSpPr>
          <p:cNvPr id="7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3CB255-488E-40EF-9DBF-0A80EE7653B2}" type="slidenum">
              <a:rPr lang="en-US"/>
              <a:pPr/>
              <a:t>29</a:t>
            </a:fld>
            <a:endParaRPr lang="en-US"/>
          </a:p>
        </p:txBody>
      </p:sp>
      <p:sp>
        <p:nvSpPr>
          <p:cNvPr id="77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8C2AE9A-8789-42FC-86FB-B592D6E373F0}" type="datetime1">
              <a:rPr lang="en-US"/>
              <a:pPr/>
              <a:t>2/22/2013</a:t>
            </a:fld>
            <a:endParaRPr lang="en-US"/>
          </a:p>
        </p:txBody>
      </p:sp>
      <p:sp>
        <p:nvSpPr>
          <p:cNvPr id="67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984250" y="-76200"/>
            <a:ext cx="7175500" cy="1143000"/>
          </a:xfrm>
        </p:spPr>
        <p:txBody>
          <a:bodyPr/>
          <a:lstStyle/>
          <a:p>
            <a:r>
              <a:rPr lang="en-US"/>
              <a:t>Check Sheet</a:t>
            </a:r>
          </a:p>
        </p:txBody>
      </p:sp>
      <p:graphicFrame>
        <p:nvGraphicFramePr>
          <p:cNvPr id="672843" name="Group 75"/>
          <p:cNvGraphicFramePr>
            <a:graphicFrameLocks noGrp="1"/>
          </p:cNvGraphicFramePr>
          <p:nvPr>
            <p:ph type="tbl" idx="1"/>
          </p:nvPr>
        </p:nvGraphicFramePr>
        <p:xfrm>
          <a:off x="1355725" y="1116013"/>
          <a:ext cx="6416675" cy="4446588"/>
        </p:xfrm>
        <a:graphic>
          <a:graphicData uri="http://schemas.openxmlformats.org/drawingml/2006/table">
            <a:tbl>
              <a:tblPr/>
              <a:tblGrid>
                <a:gridCol w="1368425"/>
                <a:gridCol w="561975"/>
                <a:gridCol w="585788"/>
                <a:gridCol w="534987"/>
                <a:gridCol w="560388"/>
                <a:gridCol w="801687"/>
                <a:gridCol w="720725"/>
                <a:gridCol w="641350"/>
                <a:gridCol w="641350"/>
              </a:tblGrid>
              <a:tr h="1017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Effects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III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III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MQAS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037375-2BEA-49B1-8AD8-C536938D99CD}" type="slidenum">
              <a:rPr lang="en-US"/>
              <a:pPr/>
              <a:t>3</a:t>
            </a:fld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327943B9-EE3E-42E0-8D86-2EB90108C955}" type="datetime1">
              <a:rPr lang="en-US"/>
              <a:pPr/>
              <a:t>2/22/2013</a:t>
            </a:fld>
            <a:endParaRPr lang="en-US"/>
          </a:p>
        </p:txBody>
      </p:sp>
      <p:sp>
        <p:nvSpPr>
          <p:cNvPr id="612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MEASURE?</a:t>
            </a:r>
          </a:p>
        </p:txBody>
      </p:sp>
      <p:sp>
        <p:nvSpPr>
          <p:cNvPr id="612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b="1"/>
              <a:t>NEED FOR MEASURE</a:t>
            </a:r>
          </a:p>
        </p:txBody>
      </p:sp>
      <p:pic>
        <p:nvPicPr>
          <p:cNvPr id="61235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2743200"/>
            <a:ext cx="3505200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MQAS</a:t>
            </a:r>
          </a:p>
        </p:txBody>
      </p:sp>
      <p:sp>
        <p:nvSpPr>
          <p:cNvPr id="2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9AD757-91B0-469B-9D44-6D98CEC8F417}" type="slidenum">
              <a:rPr lang="en-US"/>
              <a:pPr/>
              <a:t>30</a:t>
            </a:fld>
            <a:endParaRPr lang="en-US"/>
          </a:p>
        </p:txBody>
      </p:sp>
      <p:sp>
        <p:nvSpPr>
          <p:cNvPr id="30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1639BD54-A9C0-44D2-A28A-55BD075774EA}" type="datetime1">
              <a:rPr lang="en-US"/>
              <a:pPr/>
              <a:t>2/22/2013</a:t>
            </a:fld>
            <a:endParaRPr lang="en-US"/>
          </a:p>
        </p:txBody>
      </p:sp>
      <p:sp>
        <p:nvSpPr>
          <p:cNvPr id="67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17675" y="115888"/>
            <a:ext cx="7175500" cy="646112"/>
          </a:xfrm>
        </p:spPr>
        <p:txBody>
          <a:bodyPr/>
          <a:lstStyle/>
          <a:p>
            <a:r>
              <a:rPr lang="en-US"/>
              <a:t>Scatter Diagram</a:t>
            </a:r>
          </a:p>
        </p:txBody>
      </p:sp>
      <p:sp>
        <p:nvSpPr>
          <p:cNvPr id="673795" name="Line 3"/>
          <p:cNvSpPr>
            <a:spLocks noChangeShapeType="1"/>
          </p:cNvSpPr>
          <p:nvPr/>
        </p:nvSpPr>
        <p:spPr bwMode="auto">
          <a:xfrm>
            <a:off x="2257425" y="1182688"/>
            <a:ext cx="0" cy="419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3796" name="Line 4"/>
          <p:cNvSpPr>
            <a:spLocks noChangeShapeType="1"/>
          </p:cNvSpPr>
          <p:nvPr/>
        </p:nvSpPr>
        <p:spPr bwMode="auto">
          <a:xfrm>
            <a:off x="2257425" y="5373688"/>
            <a:ext cx="518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3797" name="Oval 5"/>
          <p:cNvSpPr>
            <a:spLocks noChangeArrowheads="1"/>
          </p:cNvSpPr>
          <p:nvPr/>
        </p:nvSpPr>
        <p:spPr bwMode="auto">
          <a:xfrm>
            <a:off x="2600325" y="4230688"/>
            <a:ext cx="114300" cy="1143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3798" name="Oval 6"/>
          <p:cNvSpPr>
            <a:spLocks noChangeArrowheads="1"/>
          </p:cNvSpPr>
          <p:nvPr/>
        </p:nvSpPr>
        <p:spPr bwMode="auto">
          <a:xfrm>
            <a:off x="2752725" y="3887788"/>
            <a:ext cx="114300" cy="1143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3799" name="Oval 7"/>
          <p:cNvSpPr>
            <a:spLocks noChangeArrowheads="1"/>
          </p:cNvSpPr>
          <p:nvPr/>
        </p:nvSpPr>
        <p:spPr bwMode="auto">
          <a:xfrm>
            <a:off x="2905125" y="4040188"/>
            <a:ext cx="114300" cy="1143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3800" name="Oval 8"/>
          <p:cNvSpPr>
            <a:spLocks noChangeArrowheads="1"/>
          </p:cNvSpPr>
          <p:nvPr/>
        </p:nvSpPr>
        <p:spPr bwMode="auto">
          <a:xfrm>
            <a:off x="3133725" y="4192588"/>
            <a:ext cx="114300" cy="1143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3801" name="Oval 9"/>
          <p:cNvSpPr>
            <a:spLocks noChangeArrowheads="1"/>
          </p:cNvSpPr>
          <p:nvPr/>
        </p:nvSpPr>
        <p:spPr bwMode="auto">
          <a:xfrm>
            <a:off x="3209925" y="3163888"/>
            <a:ext cx="114300" cy="1143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3802" name="Oval 10"/>
          <p:cNvSpPr>
            <a:spLocks noChangeArrowheads="1"/>
          </p:cNvSpPr>
          <p:nvPr/>
        </p:nvSpPr>
        <p:spPr bwMode="auto">
          <a:xfrm>
            <a:off x="3514725" y="2706688"/>
            <a:ext cx="114300" cy="1143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3803" name="Oval 11"/>
          <p:cNvSpPr>
            <a:spLocks noChangeArrowheads="1"/>
          </p:cNvSpPr>
          <p:nvPr/>
        </p:nvSpPr>
        <p:spPr bwMode="auto">
          <a:xfrm>
            <a:off x="3971925" y="3163888"/>
            <a:ext cx="114300" cy="1143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3804" name="Oval 12"/>
          <p:cNvSpPr>
            <a:spLocks noChangeArrowheads="1"/>
          </p:cNvSpPr>
          <p:nvPr/>
        </p:nvSpPr>
        <p:spPr bwMode="auto">
          <a:xfrm>
            <a:off x="3895725" y="3849688"/>
            <a:ext cx="114300" cy="1143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3805" name="Oval 13"/>
          <p:cNvSpPr>
            <a:spLocks noChangeArrowheads="1"/>
          </p:cNvSpPr>
          <p:nvPr/>
        </p:nvSpPr>
        <p:spPr bwMode="auto">
          <a:xfrm>
            <a:off x="3857625" y="4230688"/>
            <a:ext cx="114300" cy="1143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3806" name="Oval 14"/>
          <p:cNvSpPr>
            <a:spLocks noChangeArrowheads="1"/>
          </p:cNvSpPr>
          <p:nvPr/>
        </p:nvSpPr>
        <p:spPr bwMode="auto">
          <a:xfrm>
            <a:off x="4924425" y="4802188"/>
            <a:ext cx="114300" cy="1143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3807" name="Oval 15"/>
          <p:cNvSpPr>
            <a:spLocks noChangeArrowheads="1"/>
          </p:cNvSpPr>
          <p:nvPr/>
        </p:nvSpPr>
        <p:spPr bwMode="auto">
          <a:xfrm>
            <a:off x="4010025" y="4878388"/>
            <a:ext cx="114300" cy="1143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3808" name="Oval 16"/>
          <p:cNvSpPr>
            <a:spLocks noChangeArrowheads="1"/>
          </p:cNvSpPr>
          <p:nvPr/>
        </p:nvSpPr>
        <p:spPr bwMode="auto">
          <a:xfrm>
            <a:off x="4086225" y="3544888"/>
            <a:ext cx="114300" cy="1143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3809" name="Oval 17"/>
          <p:cNvSpPr>
            <a:spLocks noChangeArrowheads="1"/>
          </p:cNvSpPr>
          <p:nvPr/>
        </p:nvSpPr>
        <p:spPr bwMode="auto">
          <a:xfrm>
            <a:off x="4886325" y="2859088"/>
            <a:ext cx="114300" cy="1143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3810" name="Oval 18"/>
          <p:cNvSpPr>
            <a:spLocks noChangeArrowheads="1"/>
          </p:cNvSpPr>
          <p:nvPr/>
        </p:nvSpPr>
        <p:spPr bwMode="auto">
          <a:xfrm>
            <a:off x="4733925" y="3697288"/>
            <a:ext cx="114300" cy="1143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3811" name="Oval 19"/>
          <p:cNvSpPr>
            <a:spLocks noChangeArrowheads="1"/>
          </p:cNvSpPr>
          <p:nvPr/>
        </p:nvSpPr>
        <p:spPr bwMode="auto">
          <a:xfrm>
            <a:off x="5343525" y="4154488"/>
            <a:ext cx="114300" cy="1143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3812" name="Oval 20"/>
          <p:cNvSpPr>
            <a:spLocks noChangeArrowheads="1"/>
          </p:cNvSpPr>
          <p:nvPr/>
        </p:nvSpPr>
        <p:spPr bwMode="auto">
          <a:xfrm>
            <a:off x="3171825" y="3697288"/>
            <a:ext cx="114300" cy="1143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3813" name="Oval 21"/>
          <p:cNvSpPr>
            <a:spLocks noChangeArrowheads="1"/>
          </p:cNvSpPr>
          <p:nvPr/>
        </p:nvSpPr>
        <p:spPr bwMode="auto">
          <a:xfrm>
            <a:off x="3286125" y="4916488"/>
            <a:ext cx="114300" cy="1143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3814" name="Oval 22"/>
          <p:cNvSpPr>
            <a:spLocks noChangeArrowheads="1"/>
          </p:cNvSpPr>
          <p:nvPr/>
        </p:nvSpPr>
        <p:spPr bwMode="auto">
          <a:xfrm>
            <a:off x="2714625" y="5030788"/>
            <a:ext cx="114300" cy="1143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3815" name="Oval 23"/>
          <p:cNvSpPr>
            <a:spLocks noChangeArrowheads="1"/>
          </p:cNvSpPr>
          <p:nvPr/>
        </p:nvSpPr>
        <p:spPr bwMode="auto">
          <a:xfrm>
            <a:off x="2867025" y="4687888"/>
            <a:ext cx="114300" cy="1143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3816" name="Oval 24"/>
          <p:cNvSpPr>
            <a:spLocks noChangeArrowheads="1"/>
          </p:cNvSpPr>
          <p:nvPr/>
        </p:nvSpPr>
        <p:spPr bwMode="auto">
          <a:xfrm>
            <a:off x="3400425" y="4459288"/>
            <a:ext cx="114300" cy="1143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3817" name="Text Box 25"/>
          <p:cNvSpPr txBox="1">
            <a:spLocks noChangeArrowheads="1"/>
          </p:cNvSpPr>
          <p:nvPr/>
        </p:nvSpPr>
        <p:spPr bwMode="auto">
          <a:xfrm>
            <a:off x="4238625" y="5373688"/>
            <a:ext cx="91440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chemeClr val="tx2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673818" name="Text Box 26"/>
          <p:cNvSpPr txBox="1">
            <a:spLocks noChangeArrowheads="1"/>
          </p:cNvSpPr>
          <p:nvPr/>
        </p:nvSpPr>
        <p:spPr bwMode="auto">
          <a:xfrm>
            <a:off x="1724025" y="3011488"/>
            <a:ext cx="68580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chemeClr val="tx2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673819" name="Oval 27"/>
          <p:cNvSpPr>
            <a:spLocks noChangeArrowheads="1"/>
          </p:cNvSpPr>
          <p:nvPr/>
        </p:nvSpPr>
        <p:spPr bwMode="auto">
          <a:xfrm>
            <a:off x="5343525" y="2325688"/>
            <a:ext cx="114300" cy="1143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MQAS</a:t>
            </a:r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50E71B-4A25-47C6-853A-050D8B737729}" type="slidenum">
              <a:rPr lang="en-US"/>
              <a:pPr/>
              <a:t>31</a:t>
            </a:fld>
            <a:endParaRPr lang="en-US"/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3814E13F-3D8A-4F50-B582-B50D7EA872A1}" type="datetime1">
              <a:rPr lang="en-US"/>
              <a:pPr/>
              <a:t>2/22/2013</a:t>
            </a:fld>
            <a:endParaRPr lang="en-US"/>
          </a:p>
        </p:txBody>
      </p:sp>
      <p:sp>
        <p:nvSpPr>
          <p:cNvPr id="67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984250" y="228600"/>
            <a:ext cx="7175500" cy="609600"/>
          </a:xfrm>
        </p:spPr>
        <p:txBody>
          <a:bodyPr/>
          <a:lstStyle/>
          <a:p>
            <a:r>
              <a:rPr lang="en-US" sz="3200"/>
              <a:t>Pareto Diagram</a:t>
            </a:r>
          </a:p>
        </p:txBody>
      </p:sp>
      <p:sp>
        <p:nvSpPr>
          <p:cNvPr id="674819" name="Line 3"/>
          <p:cNvSpPr>
            <a:spLocks noChangeShapeType="1"/>
          </p:cNvSpPr>
          <p:nvPr/>
        </p:nvSpPr>
        <p:spPr bwMode="auto">
          <a:xfrm>
            <a:off x="2133600" y="1676400"/>
            <a:ext cx="0" cy="3733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4820" name="Line 4"/>
          <p:cNvSpPr>
            <a:spLocks noChangeShapeType="1"/>
          </p:cNvSpPr>
          <p:nvPr/>
        </p:nvSpPr>
        <p:spPr bwMode="auto">
          <a:xfrm>
            <a:off x="2133600" y="5410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4821" name="Rectangle 5"/>
          <p:cNvSpPr>
            <a:spLocks noChangeArrowheads="1"/>
          </p:cNvSpPr>
          <p:nvPr/>
        </p:nvSpPr>
        <p:spPr bwMode="auto">
          <a:xfrm>
            <a:off x="2133600" y="2057400"/>
            <a:ext cx="762000" cy="3352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4822" name="Rectangle 6"/>
          <p:cNvSpPr>
            <a:spLocks noChangeArrowheads="1"/>
          </p:cNvSpPr>
          <p:nvPr/>
        </p:nvSpPr>
        <p:spPr bwMode="auto">
          <a:xfrm>
            <a:off x="2895600" y="2514600"/>
            <a:ext cx="762000" cy="2895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4823" name="Rectangle 7"/>
          <p:cNvSpPr>
            <a:spLocks noChangeArrowheads="1"/>
          </p:cNvSpPr>
          <p:nvPr/>
        </p:nvSpPr>
        <p:spPr bwMode="auto">
          <a:xfrm>
            <a:off x="3657600" y="2971800"/>
            <a:ext cx="762000" cy="2438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4824" name="Rectangle 8"/>
          <p:cNvSpPr>
            <a:spLocks noChangeArrowheads="1"/>
          </p:cNvSpPr>
          <p:nvPr/>
        </p:nvSpPr>
        <p:spPr bwMode="auto">
          <a:xfrm>
            <a:off x="4419600" y="3505200"/>
            <a:ext cx="762000" cy="1905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4825" name="Rectangle 9"/>
          <p:cNvSpPr>
            <a:spLocks noChangeArrowheads="1"/>
          </p:cNvSpPr>
          <p:nvPr/>
        </p:nvSpPr>
        <p:spPr bwMode="auto">
          <a:xfrm>
            <a:off x="5181600" y="3886200"/>
            <a:ext cx="762000" cy="1524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4826" name="Rectangle 10"/>
          <p:cNvSpPr>
            <a:spLocks noChangeArrowheads="1"/>
          </p:cNvSpPr>
          <p:nvPr/>
        </p:nvSpPr>
        <p:spPr bwMode="auto">
          <a:xfrm>
            <a:off x="5943600" y="4343400"/>
            <a:ext cx="762000" cy="1066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4827" name="Text Box 11"/>
          <p:cNvSpPr txBox="1">
            <a:spLocks noChangeArrowheads="1"/>
          </p:cNvSpPr>
          <p:nvPr/>
        </p:nvSpPr>
        <p:spPr bwMode="auto">
          <a:xfrm>
            <a:off x="3810000" y="5562600"/>
            <a:ext cx="19812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chemeClr val="tx2"/>
                </a:solidFill>
                <a:latin typeface="Times New Roman" pitchFamily="18" charset="0"/>
              </a:rPr>
              <a:t>Causes </a:t>
            </a:r>
          </a:p>
        </p:txBody>
      </p:sp>
      <p:sp>
        <p:nvSpPr>
          <p:cNvPr id="674828" name="Text Box 12"/>
          <p:cNvSpPr txBox="1">
            <a:spLocks noChangeArrowheads="1"/>
          </p:cNvSpPr>
          <p:nvPr/>
        </p:nvSpPr>
        <p:spPr bwMode="auto">
          <a:xfrm>
            <a:off x="1447800" y="3429000"/>
            <a:ext cx="4572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chemeClr val="tx2"/>
                </a:solidFill>
                <a:latin typeface="Times New Roman" pitchFamily="18" charset="0"/>
              </a:rPr>
              <a:t>#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MQAS</a:t>
            </a:r>
          </a:p>
        </p:txBody>
      </p:sp>
      <p:sp>
        <p:nvSpPr>
          <p:cNvPr id="1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6442DB-66F1-45C4-B945-AEFCA0589AFC}" type="slidenum">
              <a:rPr lang="en-US"/>
              <a:pPr/>
              <a:t>32</a:t>
            </a:fld>
            <a:endParaRPr lang="en-US"/>
          </a:p>
        </p:txBody>
      </p:sp>
      <p:sp>
        <p:nvSpPr>
          <p:cNvPr id="18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14B981F5-4F46-4BB3-9A1D-008ACAB64EDB}" type="datetime1">
              <a:rPr lang="en-US"/>
              <a:pPr/>
              <a:t>2/22/2013</a:t>
            </a:fld>
            <a:endParaRPr lang="en-US"/>
          </a:p>
        </p:txBody>
      </p:sp>
      <p:sp>
        <p:nvSpPr>
          <p:cNvPr id="67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73213" y="115888"/>
            <a:ext cx="7175500" cy="646112"/>
          </a:xfrm>
        </p:spPr>
        <p:txBody>
          <a:bodyPr/>
          <a:lstStyle/>
          <a:p>
            <a:r>
              <a:rPr lang="en-US"/>
              <a:t>Histogram</a:t>
            </a:r>
          </a:p>
        </p:txBody>
      </p:sp>
      <p:sp>
        <p:nvSpPr>
          <p:cNvPr id="675843" name="Line 3"/>
          <p:cNvSpPr>
            <a:spLocks noChangeShapeType="1"/>
          </p:cNvSpPr>
          <p:nvPr/>
        </p:nvSpPr>
        <p:spPr bwMode="auto">
          <a:xfrm>
            <a:off x="2341563" y="1411288"/>
            <a:ext cx="0" cy="396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5844" name="Line 4"/>
          <p:cNvSpPr>
            <a:spLocks noChangeShapeType="1"/>
          </p:cNvSpPr>
          <p:nvPr/>
        </p:nvSpPr>
        <p:spPr bwMode="auto">
          <a:xfrm>
            <a:off x="2341563" y="5373688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5845" name="Rectangle 5"/>
          <p:cNvSpPr>
            <a:spLocks noChangeArrowheads="1"/>
          </p:cNvSpPr>
          <p:nvPr/>
        </p:nvSpPr>
        <p:spPr bwMode="auto">
          <a:xfrm>
            <a:off x="3027363" y="3925888"/>
            <a:ext cx="304800" cy="1447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846" name="Rectangle 6"/>
          <p:cNvSpPr>
            <a:spLocks noChangeArrowheads="1"/>
          </p:cNvSpPr>
          <p:nvPr/>
        </p:nvSpPr>
        <p:spPr bwMode="auto">
          <a:xfrm>
            <a:off x="3332163" y="3544888"/>
            <a:ext cx="381000" cy="1828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847" name="Rectangle 7"/>
          <p:cNvSpPr>
            <a:spLocks noChangeArrowheads="1"/>
          </p:cNvSpPr>
          <p:nvPr/>
        </p:nvSpPr>
        <p:spPr bwMode="auto">
          <a:xfrm>
            <a:off x="3713163" y="3011488"/>
            <a:ext cx="381000" cy="2362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848" name="Rectangle 8"/>
          <p:cNvSpPr>
            <a:spLocks noChangeArrowheads="1"/>
          </p:cNvSpPr>
          <p:nvPr/>
        </p:nvSpPr>
        <p:spPr bwMode="auto">
          <a:xfrm>
            <a:off x="4094163" y="2554288"/>
            <a:ext cx="381000" cy="2819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849" name="Rectangle 9"/>
          <p:cNvSpPr>
            <a:spLocks noChangeArrowheads="1"/>
          </p:cNvSpPr>
          <p:nvPr/>
        </p:nvSpPr>
        <p:spPr bwMode="auto">
          <a:xfrm>
            <a:off x="4475163" y="1868488"/>
            <a:ext cx="381000" cy="3505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850" name="Rectangle 10"/>
          <p:cNvSpPr>
            <a:spLocks noChangeArrowheads="1"/>
          </p:cNvSpPr>
          <p:nvPr/>
        </p:nvSpPr>
        <p:spPr bwMode="auto">
          <a:xfrm>
            <a:off x="4856163" y="2401888"/>
            <a:ext cx="381000" cy="2971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851" name="Rectangle 11"/>
          <p:cNvSpPr>
            <a:spLocks noChangeArrowheads="1"/>
          </p:cNvSpPr>
          <p:nvPr/>
        </p:nvSpPr>
        <p:spPr bwMode="auto">
          <a:xfrm>
            <a:off x="5237163" y="3011488"/>
            <a:ext cx="381000" cy="2362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852" name="Rectangle 12"/>
          <p:cNvSpPr>
            <a:spLocks noChangeArrowheads="1"/>
          </p:cNvSpPr>
          <p:nvPr/>
        </p:nvSpPr>
        <p:spPr bwMode="auto">
          <a:xfrm>
            <a:off x="5618163" y="3468688"/>
            <a:ext cx="381000" cy="1905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853" name="Rectangle 13"/>
          <p:cNvSpPr>
            <a:spLocks noChangeArrowheads="1"/>
          </p:cNvSpPr>
          <p:nvPr/>
        </p:nvSpPr>
        <p:spPr bwMode="auto">
          <a:xfrm>
            <a:off x="5999163" y="3925888"/>
            <a:ext cx="304800" cy="1447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854" name="Rectangle 14"/>
          <p:cNvSpPr>
            <a:spLocks noChangeArrowheads="1"/>
          </p:cNvSpPr>
          <p:nvPr/>
        </p:nvSpPr>
        <p:spPr bwMode="auto">
          <a:xfrm>
            <a:off x="3332163" y="5449888"/>
            <a:ext cx="2667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800">
                <a:solidFill>
                  <a:schemeClr val="tx2"/>
                </a:solidFill>
                <a:latin typeface="Times New Roman" pitchFamily="18" charset="0"/>
              </a:rPr>
              <a:t>Units</a:t>
            </a:r>
          </a:p>
        </p:txBody>
      </p:sp>
      <p:sp>
        <p:nvSpPr>
          <p:cNvPr id="675855" name="Text Box 15"/>
          <p:cNvSpPr txBox="1">
            <a:spLocks noChangeArrowheads="1"/>
          </p:cNvSpPr>
          <p:nvPr/>
        </p:nvSpPr>
        <p:spPr bwMode="auto">
          <a:xfrm>
            <a:off x="1579563" y="3392488"/>
            <a:ext cx="60960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chemeClr val="tx2"/>
                </a:solidFill>
                <a:latin typeface="Times New Roman" pitchFamily="18" charset="0"/>
              </a:rPr>
              <a:t>#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MQAS</a:t>
            </a:r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298228-B7EC-4D5D-B7F5-92EE0729A8D7}" type="slidenum">
              <a:rPr lang="en-US"/>
              <a:pPr/>
              <a:t>33</a:t>
            </a:fld>
            <a:endParaRPr lang="en-US"/>
          </a:p>
        </p:txBody>
      </p:sp>
      <p:sp>
        <p:nvSpPr>
          <p:cNvPr id="17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3843D11-2B22-4467-822F-5C6DED7195ED}" type="datetime1">
              <a:rPr lang="en-US"/>
              <a:pPr/>
              <a:t>2/22/2013</a:t>
            </a:fld>
            <a:endParaRPr lang="en-US"/>
          </a:p>
        </p:txBody>
      </p:sp>
      <p:sp>
        <p:nvSpPr>
          <p:cNvPr id="67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17675" y="152400"/>
            <a:ext cx="7175500" cy="685800"/>
          </a:xfrm>
        </p:spPr>
        <p:txBody>
          <a:bodyPr/>
          <a:lstStyle/>
          <a:p>
            <a:r>
              <a:rPr lang="en-US"/>
              <a:t>Run Chart</a:t>
            </a:r>
          </a:p>
        </p:txBody>
      </p:sp>
      <p:sp>
        <p:nvSpPr>
          <p:cNvPr id="676867" name="Line 3"/>
          <p:cNvSpPr>
            <a:spLocks noChangeShapeType="1"/>
          </p:cNvSpPr>
          <p:nvPr/>
        </p:nvSpPr>
        <p:spPr bwMode="auto">
          <a:xfrm>
            <a:off x="2105025" y="1295400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6868" name="Line 4"/>
          <p:cNvSpPr>
            <a:spLocks noChangeShapeType="1"/>
          </p:cNvSpPr>
          <p:nvPr/>
        </p:nvSpPr>
        <p:spPr bwMode="auto">
          <a:xfrm>
            <a:off x="2105025" y="5486400"/>
            <a:ext cx="6477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6869" name="Line 5"/>
          <p:cNvSpPr>
            <a:spLocks noChangeShapeType="1"/>
          </p:cNvSpPr>
          <p:nvPr/>
        </p:nvSpPr>
        <p:spPr bwMode="auto">
          <a:xfrm flipV="1">
            <a:off x="2867025" y="3200400"/>
            <a:ext cx="609600" cy="10668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6870" name="Line 6"/>
          <p:cNvSpPr>
            <a:spLocks noChangeShapeType="1"/>
          </p:cNvSpPr>
          <p:nvPr/>
        </p:nvSpPr>
        <p:spPr bwMode="auto">
          <a:xfrm>
            <a:off x="3476625" y="3200400"/>
            <a:ext cx="457200" cy="5334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6871" name="Line 7"/>
          <p:cNvSpPr>
            <a:spLocks noChangeShapeType="1"/>
          </p:cNvSpPr>
          <p:nvPr/>
        </p:nvSpPr>
        <p:spPr bwMode="auto">
          <a:xfrm flipV="1">
            <a:off x="3933825" y="2895600"/>
            <a:ext cx="457200" cy="8382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6872" name="Line 8"/>
          <p:cNvSpPr>
            <a:spLocks noChangeShapeType="1"/>
          </p:cNvSpPr>
          <p:nvPr/>
        </p:nvSpPr>
        <p:spPr bwMode="auto">
          <a:xfrm>
            <a:off x="4391025" y="2895600"/>
            <a:ext cx="685800" cy="12954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6873" name="Line 9"/>
          <p:cNvSpPr>
            <a:spLocks noChangeShapeType="1"/>
          </p:cNvSpPr>
          <p:nvPr/>
        </p:nvSpPr>
        <p:spPr bwMode="auto">
          <a:xfrm flipV="1">
            <a:off x="5076825" y="3276600"/>
            <a:ext cx="533400" cy="9144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6874" name="Line 10"/>
          <p:cNvSpPr>
            <a:spLocks noChangeShapeType="1"/>
          </p:cNvSpPr>
          <p:nvPr/>
        </p:nvSpPr>
        <p:spPr bwMode="auto">
          <a:xfrm>
            <a:off x="5610225" y="3276600"/>
            <a:ext cx="457200" cy="9144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6875" name="Line 11"/>
          <p:cNvSpPr>
            <a:spLocks noChangeShapeType="1"/>
          </p:cNvSpPr>
          <p:nvPr/>
        </p:nvSpPr>
        <p:spPr bwMode="auto">
          <a:xfrm flipV="1">
            <a:off x="6067425" y="1676400"/>
            <a:ext cx="990600" cy="25146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6876" name="Line 12"/>
          <p:cNvSpPr>
            <a:spLocks noChangeShapeType="1"/>
          </p:cNvSpPr>
          <p:nvPr/>
        </p:nvSpPr>
        <p:spPr bwMode="auto">
          <a:xfrm>
            <a:off x="7058025" y="1676400"/>
            <a:ext cx="533400" cy="25908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6877" name="Text Box 13"/>
          <p:cNvSpPr txBox="1">
            <a:spLocks noChangeArrowheads="1"/>
          </p:cNvSpPr>
          <p:nvPr/>
        </p:nvSpPr>
        <p:spPr bwMode="auto">
          <a:xfrm>
            <a:off x="4391025" y="5562600"/>
            <a:ext cx="12192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chemeClr val="tx2"/>
                </a:solidFill>
                <a:latin typeface="Times New Roman" pitchFamily="18" charset="0"/>
              </a:rPr>
              <a:t>Time</a:t>
            </a:r>
          </a:p>
        </p:txBody>
      </p:sp>
      <p:sp>
        <p:nvSpPr>
          <p:cNvPr id="676878" name="Text Box 14"/>
          <p:cNvSpPr txBox="1">
            <a:spLocks noChangeArrowheads="1"/>
          </p:cNvSpPr>
          <p:nvPr/>
        </p:nvSpPr>
        <p:spPr bwMode="auto">
          <a:xfrm>
            <a:off x="1495425" y="3352800"/>
            <a:ext cx="3810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chemeClr val="tx2"/>
                </a:solidFill>
                <a:latin typeface="Times New Roman" pitchFamily="18" charset="0"/>
              </a:rPr>
              <a:t>#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MQAS</a:t>
            </a:r>
          </a:p>
        </p:txBody>
      </p:sp>
      <p:sp>
        <p:nvSpPr>
          <p:cNvPr id="3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8B537A-4865-461A-A3DA-F9F1FE1FD71F}" type="slidenum">
              <a:rPr lang="en-US"/>
              <a:pPr/>
              <a:t>34</a:t>
            </a:fld>
            <a:endParaRPr lang="en-US"/>
          </a:p>
        </p:txBody>
      </p:sp>
      <p:sp>
        <p:nvSpPr>
          <p:cNvPr id="34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75BD581A-539B-4898-8341-4330C3C28A0C}" type="datetime1">
              <a:rPr lang="en-US"/>
              <a:pPr/>
              <a:t>2/22/2013</a:t>
            </a:fld>
            <a:endParaRPr lang="en-US"/>
          </a:p>
        </p:txBody>
      </p:sp>
      <p:sp>
        <p:nvSpPr>
          <p:cNvPr id="67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7381875" cy="685800"/>
          </a:xfrm>
        </p:spPr>
        <p:txBody>
          <a:bodyPr/>
          <a:lstStyle/>
          <a:p>
            <a:r>
              <a:rPr lang="en-US"/>
              <a:t>CONTROL CHART</a:t>
            </a:r>
          </a:p>
        </p:txBody>
      </p:sp>
      <p:sp>
        <p:nvSpPr>
          <p:cNvPr id="677891" name="Line 3"/>
          <p:cNvSpPr>
            <a:spLocks noChangeShapeType="1"/>
          </p:cNvSpPr>
          <p:nvPr/>
        </p:nvSpPr>
        <p:spPr bwMode="auto">
          <a:xfrm>
            <a:off x="904875" y="31242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7892" name="Line 4"/>
          <p:cNvSpPr>
            <a:spLocks noChangeShapeType="1"/>
          </p:cNvSpPr>
          <p:nvPr/>
        </p:nvSpPr>
        <p:spPr bwMode="auto">
          <a:xfrm>
            <a:off x="2581275" y="31242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7893" name="Line 5"/>
          <p:cNvSpPr>
            <a:spLocks noChangeShapeType="1"/>
          </p:cNvSpPr>
          <p:nvPr/>
        </p:nvSpPr>
        <p:spPr bwMode="auto">
          <a:xfrm>
            <a:off x="4105275" y="31242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7894" name="Line 6"/>
          <p:cNvSpPr>
            <a:spLocks noChangeShapeType="1"/>
          </p:cNvSpPr>
          <p:nvPr/>
        </p:nvSpPr>
        <p:spPr bwMode="auto">
          <a:xfrm>
            <a:off x="5629275" y="31242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7895" name="Line 7"/>
          <p:cNvSpPr>
            <a:spLocks noChangeShapeType="1"/>
          </p:cNvSpPr>
          <p:nvPr/>
        </p:nvSpPr>
        <p:spPr bwMode="auto">
          <a:xfrm>
            <a:off x="7077075" y="31242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7896" name="Line 8"/>
          <p:cNvSpPr>
            <a:spLocks noChangeShapeType="1"/>
          </p:cNvSpPr>
          <p:nvPr/>
        </p:nvSpPr>
        <p:spPr bwMode="auto">
          <a:xfrm>
            <a:off x="904875" y="51054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7897" name="Line 9"/>
          <p:cNvSpPr>
            <a:spLocks noChangeShapeType="1"/>
          </p:cNvSpPr>
          <p:nvPr/>
        </p:nvSpPr>
        <p:spPr bwMode="auto">
          <a:xfrm>
            <a:off x="2581275" y="51054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7898" name="Line 10"/>
          <p:cNvSpPr>
            <a:spLocks noChangeShapeType="1"/>
          </p:cNvSpPr>
          <p:nvPr/>
        </p:nvSpPr>
        <p:spPr bwMode="auto">
          <a:xfrm>
            <a:off x="4105275" y="51054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7899" name="Line 11"/>
          <p:cNvSpPr>
            <a:spLocks noChangeShapeType="1"/>
          </p:cNvSpPr>
          <p:nvPr/>
        </p:nvSpPr>
        <p:spPr bwMode="auto">
          <a:xfrm>
            <a:off x="5629275" y="51054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7900" name="Line 12"/>
          <p:cNvSpPr>
            <a:spLocks noChangeShapeType="1"/>
          </p:cNvSpPr>
          <p:nvPr/>
        </p:nvSpPr>
        <p:spPr bwMode="auto">
          <a:xfrm>
            <a:off x="7077075" y="51054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7901" name="Line 13"/>
          <p:cNvSpPr>
            <a:spLocks noChangeShapeType="1"/>
          </p:cNvSpPr>
          <p:nvPr/>
        </p:nvSpPr>
        <p:spPr bwMode="auto">
          <a:xfrm flipV="1">
            <a:off x="1057275" y="3733800"/>
            <a:ext cx="533400" cy="9906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7902" name="Line 14"/>
          <p:cNvSpPr>
            <a:spLocks noChangeShapeType="1"/>
          </p:cNvSpPr>
          <p:nvPr/>
        </p:nvSpPr>
        <p:spPr bwMode="auto">
          <a:xfrm>
            <a:off x="1590675" y="3733800"/>
            <a:ext cx="152400" cy="3810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7903" name="Line 15"/>
          <p:cNvSpPr>
            <a:spLocks noChangeShapeType="1"/>
          </p:cNvSpPr>
          <p:nvPr/>
        </p:nvSpPr>
        <p:spPr bwMode="auto">
          <a:xfrm flipV="1">
            <a:off x="1743075" y="3352800"/>
            <a:ext cx="609600" cy="7620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7904" name="Line 16"/>
          <p:cNvSpPr>
            <a:spLocks noChangeShapeType="1"/>
          </p:cNvSpPr>
          <p:nvPr/>
        </p:nvSpPr>
        <p:spPr bwMode="auto">
          <a:xfrm>
            <a:off x="2352675" y="3352800"/>
            <a:ext cx="533400" cy="14478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7905" name="Line 17"/>
          <p:cNvSpPr>
            <a:spLocks noChangeShapeType="1"/>
          </p:cNvSpPr>
          <p:nvPr/>
        </p:nvSpPr>
        <p:spPr bwMode="auto">
          <a:xfrm flipV="1">
            <a:off x="2886075" y="4495800"/>
            <a:ext cx="228600" cy="3048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7906" name="Line 18"/>
          <p:cNvSpPr>
            <a:spLocks noChangeShapeType="1"/>
          </p:cNvSpPr>
          <p:nvPr/>
        </p:nvSpPr>
        <p:spPr bwMode="auto">
          <a:xfrm>
            <a:off x="3114675" y="4495800"/>
            <a:ext cx="381000" cy="4572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7907" name="Line 19"/>
          <p:cNvSpPr>
            <a:spLocks noChangeShapeType="1"/>
          </p:cNvSpPr>
          <p:nvPr/>
        </p:nvSpPr>
        <p:spPr bwMode="auto">
          <a:xfrm flipV="1">
            <a:off x="3495675" y="3733800"/>
            <a:ext cx="457200" cy="12192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7908" name="Line 20"/>
          <p:cNvSpPr>
            <a:spLocks noChangeShapeType="1"/>
          </p:cNvSpPr>
          <p:nvPr/>
        </p:nvSpPr>
        <p:spPr bwMode="auto">
          <a:xfrm>
            <a:off x="3952875" y="3733800"/>
            <a:ext cx="457200" cy="11430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7909" name="Line 21"/>
          <p:cNvSpPr>
            <a:spLocks noChangeShapeType="1"/>
          </p:cNvSpPr>
          <p:nvPr/>
        </p:nvSpPr>
        <p:spPr bwMode="auto">
          <a:xfrm flipV="1">
            <a:off x="4410075" y="4191000"/>
            <a:ext cx="533400" cy="6858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7910" name="Line 22"/>
          <p:cNvSpPr>
            <a:spLocks noChangeShapeType="1"/>
          </p:cNvSpPr>
          <p:nvPr/>
        </p:nvSpPr>
        <p:spPr bwMode="auto">
          <a:xfrm>
            <a:off x="4943475" y="4191000"/>
            <a:ext cx="533400" cy="14478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7911" name="Line 23"/>
          <p:cNvSpPr>
            <a:spLocks noChangeShapeType="1"/>
          </p:cNvSpPr>
          <p:nvPr/>
        </p:nvSpPr>
        <p:spPr bwMode="auto">
          <a:xfrm flipV="1">
            <a:off x="5476875" y="3505200"/>
            <a:ext cx="533400" cy="21336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7912" name="Line 24"/>
          <p:cNvSpPr>
            <a:spLocks noChangeShapeType="1"/>
          </p:cNvSpPr>
          <p:nvPr/>
        </p:nvSpPr>
        <p:spPr bwMode="auto">
          <a:xfrm>
            <a:off x="6010275" y="3581400"/>
            <a:ext cx="533400" cy="11430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7913" name="Line 25"/>
          <p:cNvSpPr>
            <a:spLocks noChangeShapeType="1"/>
          </p:cNvSpPr>
          <p:nvPr/>
        </p:nvSpPr>
        <p:spPr bwMode="auto">
          <a:xfrm flipV="1">
            <a:off x="6543675" y="3657600"/>
            <a:ext cx="304800" cy="10668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7914" name="Line 26"/>
          <p:cNvSpPr>
            <a:spLocks noChangeShapeType="1"/>
          </p:cNvSpPr>
          <p:nvPr/>
        </p:nvSpPr>
        <p:spPr bwMode="auto">
          <a:xfrm>
            <a:off x="6848475" y="3657600"/>
            <a:ext cx="304800" cy="10668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7915" name="Line 27"/>
          <p:cNvSpPr>
            <a:spLocks noChangeShapeType="1"/>
          </p:cNvSpPr>
          <p:nvPr/>
        </p:nvSpPr>
        <p:spPr bwMode="auto">
          <a:xfrm flipV="1">
            <a:off x="7153275" y="3352800"/>
            <a:ext cx="457200" cy="13716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7916" name="Line 28"/>
          <p:cNvSpPr>
            <a:spLocks noChangeShapeType="1"/>
          </p:cNvSpPr>
          <p:nvPr/>
        </p:nvSpPr>
        <p:spPr bwMode="auto">
          <a:xfrm>
            <a:off x="7610475" y="3352800"/>
            <a:ext cx="304800" cy="7620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7917" name="Line 29"/>
          <p:cNvSpPr>
            <a:spLocks noChangeShapeType="1"/>
          </p:cNvSpPr>
          <p:nvPr/>
        </p:nvSpPr>
        <p:spPr bwMode="auto">
          <a:xfrm>
            <a:off x="981075" y="4267200"/>
            <a:ext cx="7162800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7918" name="Text Box 30"/>
          <p:cNvSpPr txBox="1">
            <a:spLocks noChangeArrowheads="1"/>
          </p:cNvSpPr>
          <p:nvPr/>
        </p:nvSpPr>
        <p:spPr bwMode="auto">
          <a:xfrm>
            <a:off x="8372475" y="2833688"/>
            <a:ext cx="152400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chemeClr val="tx2"/>
                </a:solidFill>
                <a:latin typeface="Times New Roman" pitchFamily="18" charset="0"/>
              </a:rPr>
              <a:t>UCL</a:t>
            </a:r>
          </a:p>
        </p:txBody>
      </p:sp>
      <p:sp>
        <p:nvSpPr>
          <p:cNvPr id="677919" name="Text Box 31"/>
          <p:cNvSpPr txBox="1">
            <a:spLocks noChangeArrowheads="1"/>
          </p:cNvSpPr>
          <p:nvPr/>
        </p:nvSpPr>
        <p:spPr bwMode="auto">
          <a:xfrm>
            <a:off x="8448675" y="4876800"/>
            <a:ext cx="15240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chemeClr val="tx2"/>
                </a:solidFill>
                <a:latin typeface="Times New Roman" pitchFamily="18" charset="0"/>
              </a:rPr>
              <a:t>LCL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MQAS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A0AB55-DF11-4530-9D83-CFA5C528946E}" type="slidenum">
              <a:rPr lang="en-US"/>
              <a:pPr/>
              <a:t>4</a:t>
            </a:fld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9008D70-8ABD-414F-85C5-E92E146DEE6A}" type="datetime1">
              <a:rPr lang="en-US"/>
              <a:pPr/>
              <a:t>2/22/2013</a:t>
            </a:fld>
            <a:endParaRPr lang="en-US"/>
          </a:p>
        </p:txBody>
      </p:sp>
      <p:sp>
        <p:nvSpPr>
          <p:cNvPr id="61542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8001000" cy="914400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WHY MEASURE?</a:t>
            </a:r>
          </a:p>
        </p:txBody>
      </p:sp>
      <p:sp>
        <p:nvSpPr>
          <p:cNvPr id="615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838200"/>
            <a:ext cx="7772400" cy="3943350"/>
          </a:xfrm>
          <a:noFill/>
          <a:ln/>
        </p:spPr>
        <p:txBody>
          <a:bodyPr lIns="90488" tIns="44450" rIns="90488" bIns="44450"/>
          <a:lstStyle/>
          <a:p>
            <a:pPr>
              <a:buFontTx/>
              <a:buNone/>
            </a:pPr>
            <a:endParaRPr lang="en-US" sz="1600"/>
          </a:p>
          <a:p>
            <a:r>
              <a:rPr lang="en-US"/>
              <a:t>If you don’t know where you are, a map won’t help - </a:t>
            </a:r>
            <a:r>
              <a:rPr lang="en-US" sz="2400"/>
              <a:t>WATTS S. HUMPHREY</a:t>
            </a:r>
          </a:p>
          <a:p>
            <a:pPr>
              <a:buFontTx/>
              <a:buNone/>
            </a:pPr>
            <a:endParaRPr lang="en-US" sz="1200"/>
          </a:p>
          <a:p>
            <a:pPr>
              <a:buFontTx/>
              <a:buNone/>
            </a:pPr>
            <a:r>
              <a:rPr lang="en-US" i="1"/>
              <a:t>Think about Alice and the Cheshire cat</a:t>
            </a:r>
          </a:p>
        </p:txBody>
      </p:sp>
      <p:pic>
        <p:nvPicPr>
          <p:cNvPr id="6154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3581400"/>
            <a:ext cx="2506663" cy="18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MQAS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0BF84C-3A39-4C89-BBC1-8F4D73A6C490}" type="slidenum">
              <a:rPr lang="en-US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4029931-F6DB-4851-98E0-504144FD0F53}" type="datetime1">
              <a:rPr lang="en-US"/>
              <a:pPr/>
              <a:t>2/22/2013</a:t>
            </a:fld>
            <a:endParaRPr lang="en-US"/>
          </a:p>
        </p:txBody>
      </p:sp>
      <p:sp>
        <p:nvSpPr>
          <p:cNvPr id="6195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838200"/>
            <a:ext cx="8001000" cy="4114800"/>
          </a:xfrm>
          <a:noFill/>
          <a:ln/>
        </p:spPr>
        <p:txBody>
          <a:bodyPr lIns="90488" tIns="44450" rIns="90488" bIns="44450"/>
          <a:lstStyle/>
          <a:p>
            <a:pPr>
              <a:lnSpc>
                <a:spcPct val="90000"/>
              </a:lnSpc>
              <a:buFontTx/>
              <a:buNone/>
            </a:pPr>
            <a:r>
              <a:rPr lang="en-US"/>
              <a:t>Do we  have the answers to  the following: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1. How much did we produce?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2. Are our products of high quality?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3. Are we improving?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4. How well do we compare with other companies?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800" i="1"/>
          </a:p>
          <a:p>
            <a:pPr>
              <a:lnSpc>
                <a:spcPct val="90000"/>
              </a:lnSpc>
              <a:buFontTx/>
              <a:buNone/>
            </a:pPr>
            <a:r>
              <a:rPr lang="en-US" b="1" i="1" u="sng"/>
              <a:t>Can we really do without measures?</a:t>
            </a:r>
          </a:p>
        </p:txBody>
      </p:sp>
      <p:sp>
        <p:nvSpPr>
          <p:cNvPr id="619523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-76200"/>
            <a:ext cx="7175500" cy="1143000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WHY MEASURE? </a:t>
            </a:r>
            <a:r>
              <a:rPr lang="en-US" sz="1400"/>
              <a:t>…..contd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MQAS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CAA150-156B-4B78-AE79-1933A278D96D}" type="slidenum">
              <a:rPr lang="en-US"/>
              <a:pPr/>
              <a:t>6</a:t>
            </a:fld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AE1E375-589B-4F34-BB38-950D546ADDE3}" type="datetime1">
              <a:rPr lang="en-US"/>
              <a:pPr/>
              <a:t>2/22/2013</a:t>
            </a:fld>
            <a:endParaRPr lang="en-US"/>
          </a:p>
        </p:txBody>
      </p:sp>
      <p:sp>
        <p:nvSpPr>
          <p:cNvPr id="6215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762000"/>
            <a:ext cx="7175500" cy="4114800"/>
          </a:xfrm>
          <a:noFill/>
          <a:ln/>
        </p:spPr>
        <p:txBody>
          <a:bodyPr lIns="90488" tIns="44450" rIns="90488" bIns="44450"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3600"/>
              <a:t>A management view: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800"/>
          </a:p>
          <a:p>
            <a:pPr>
              <a:lnSpc>
                <a:spcPct val="90000"/>
              </a:lnSpc>
              <a:buFontTx/>
              <a:buNone/>
            </a:pPr>
            <a:r>
              <a:rPr lang="en-US" b="1" u="sng"/>
              <a:t>Dashboard 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Tells at a glance</a:t>
            </a:r>
          </a:p>
          <a:p>
            <a:pPr>
              <a:lnSpc>
                <a:spcPct val="90000"/>
              </a:lnSpc>
            </a:pPr>
            <a:r>
              <a:rPr lang="en-US"/>
              <a:t>When Situation is out of Control</a:t>
            </a:r>
          </a:p>
          <a:p>
            <a:pPr>
              <a:lnSpc>
                <a:spcPct val="90000"/>
              </a:lnSpc>
            </a:pPr>
            <a:r>
              <a:rPr lang="en-US"/>
              <a:t>Key Elements to focus on</a:t>
            </a:r>
          </a:p>
          <a:p>
            <a:pPr>
              <a:lnSpc>
                <a:spcPct val="90000"/>
              </a:lnSpc>
            </a:pPr>
            <a:r>
              <a:rPr lang="en-US"/>
              <a:t>Understand what they are doing</a:t>
            </a:r>
          </a:p>
          <a:p>
            <a:pPr>
              <a:lnSpc>
                <a:spcPct val="90000"/>
              </a:lnSpc>
            </a:pPr>
            <a:r>
              <a:rPr lang="en-US"/>
              <a:t>Know quality and productivity levels</a:t>
            </a:r>
          </a:p>
        </p:txBody>
      </p:sp>
      <p:sp>
        <p:nvSpPr>
          <p:cNvPr id="621571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-76200"/>
            <a:ext cx="7175500" cy="1143000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WHY MEASURE?</a:t>
            </a:r>
            <a:r>
              <a:rPr lang="en-US" sz="1400"/>
              <a:t> …..contd</a:t>
            </a:r>
          </a:p>
        </p:txBody>
      </p:sp>
      <p:pic>
        <p:nvPicPr>
          <p:cNvPr id="6215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914400"/>
            <a:ext cx="233997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MQAS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D99290-7D80-44A0-B66D-2BAD1ED41D9D}" type="slidenum">
              <a:rPr lang="en-US"/>
              <a:pPr/>
              <a:t>7</a:t>
            </a:fld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5F34327-2984-4F91-9895-8B92BD4C979A}" type="datetime1">
              <a:rPr lang="en-US"/>
              <a:pPr/>
              <a:t>2/22/2013</a:t>
            </a:fld>
            <a:endParaRPr lang="en-US"/>
          </a:p>
        </p:txBody>
      </p:sp>
      <p:sp>
        <p:nvSpPr>
          <p:cNvPr id="6236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7772400" cy="5257800"/>
          </a:xfrm>
          <a:noFill/>
          <a:ln/>
        </p:spPr>
        <p:txBody>
          <a:bodyPr lIns="90488" tIns="44450" rIns="90488" bIns="44450"/>
          <a:lstStyle/>
          <a:p>
            <a:pPr>
              <a:buFontTx/>
              <a:buNone/>
            </a:pPr>
            <a:r>
              <a:rPr lang="en-US" sz="3600"/>
              <a:t>An engineering view</a:t>
            </a:r>
            <a:r>
              <a:rPr lang="en-US"/>
              <a:t>:</a:t>
            </a:r>
          </a:p>
          <a:p>
            <a:pPr>
              <a:buFontTx/>
              <a:buNone/>
            </a:pPr>
            <a:r>
              <a:rPr lang="en-US"/>
              <a:t>Measures help to:</a:t>
            </a:r>
          </a:p>
          <a:p>
            <a:pPr lvl="1">
              <a:buFont typeface="Arial" charset="0"/>
              <a:buNone/>
            </a:pPr>
            <a:endParaRPr lang="en-US"/>
          </a:p>
          <a:p>
            <a:pPr lvl="1"/>
            <a:r>
              <a:rPr lang="en-US"/>
              <a:t>better understand attributes of software that we have produced</a:t>
            </a:r>
          </a:p>
          <a:p>
            <a:pPr lvl="1">
              <a:buFont typeface="Arial" charset="0"/>
              <a:buNone/>
            </a:pPr>
            <a:endParaRPr lang="en-US"/>
          </a:p>
          <a:p>
            <a:pPr lvl="1"/>
            <a:r>
              <a:rPr lang="en-US"/>
              <a:t>assess the quality of our product</a:t>
            </a:r>
          </a:p>
        </p:txBody>
      </p:sp>
      <p:sp>
        <p:nvSpPr>
          <p:cNvPr id="623619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8001000" cy="914400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WHY MEASURE? </a:t>
            </a:r>
            <a:r>
              <a:rPr lang="en-US" sz="1400"/>
              <a:t>…..contd</a:t>
            </a:r>
          </a:p>
        </p:txBody>
      </p:sp>
      <p:pic>
        <p:nvPicPr>
          <p:cNvPr id="62362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762000"/>
            <a:ext cx="2133600" cy="212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MQAS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8C3734-C558-47DE-951D-11E6AAD7E8BC}" type="slidenum">
              <a:rPr lang="en-US"/>
              <a:pPr/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71B5F1F6-FF51-477C-B6E3-F980E3D6B646}" type="datetime1">
              <a:rPr lang="en-US"/>
              <a:pPr/>
              <a:t>2/22/2013</a:t>
            </a:fld>
            <a:endParaRPr lang="en-US"/>
          </a:p>
        </p:txBody>
      </p:sp>
      <p:sp>
        <p:nvSpPr>
          <p:cNvPr id="6256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 </a:t>
            </a:r>
          </a:p>
        </p:txBody>
      </p:sp>
      <p:sp>
        <p:nvSpPr>
          <p:cNvPr id="625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514600"/>
            <a:ext cx="8153400" cy="2133600"/>
          </a:xfrm>
          <a:noFill/>
          <a:ln/>
        </p:spPr>
        <p:txBody>
          <a:bodyPr lIns="90488" tIns="44450" rIns="90488" bIns="44450"/>
          <a:lstStyle/>
          <a:p>
            <a:pPr>
              <a:buFontTx/>
              <a:buNone/>
            </a:pPr>
            <a:r>
              <a:rPr lang="en-US" sz="4000" i="1"/>
              <a:t>   </a:t>
            </a:r>
            <a:r>
              <a:rPr lang="en-US" sz="4000" b="1" i="1">
                <a:solidFill>
                  <a:schemeClr val="tx2"/>
                </a:solidFill>
              </a:rPr>
              <a:t>It is not really a question of “Why measure?” but “Why not measure?” 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MQAS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23BD13-B4A8-4EBB-9161-4FE96F8FAB4B}" type="slidenum">
              <a:rPr lang="en-US"/>
              <a:pPr/>
              <a:t>9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754778C-95F7-44AE-886A-BEE56866A0A4}" type="datetime1">
              <a:rPr lang="en-US"/>
              <a:pPr/>
              <a:t>2/22/2013</a:t>
            </a:fld>
            <a:endParaRPr lang="en-US"/>
          </a:p>
        </p:txBody>
      </p:sp>
      <p:sp>
        <p:nvSpPr>
          <p:cNvPr id="6277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001000" cy="914400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However, Management Dilemma</a:t>
            </a:r>
          </a:p>
        </p:txBody>
      </p:sp>
      <p:sp>
        <p:nvSpPr>
          <p:cNvPr id="6277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914400"/>
            <a:ext cx="5630863" cy="5257800"/>
          </a:xfrm>
          <a:noFill/>
          <a:ln/>
        </p:spPr>
        <p:txBody>
          <a:bodyPr lIns="90488" tIns="44450" rIns="90488" bIns="44450"/>
          <a:lstStyle/>
          <a:p>
            <a:pPr>
              <a:buFontTx/>
              <a:buNone/>
            </a:pPr>
            <a:r>
              <a:rPr lang="en-US" sz="2800"/>
              <a:t>1. Information Overload</a:t>
            </a:r>
          </a:p>
          <a:p>
            <a:pPr lvl="1"/>
            <a:r>
              <a:rPr lang="en-US" sz="2400"/>
              <a:t>Low level data</a:t>
            </a:r>
          </a:p>
          <a:p>
            <a:pPr lvl="1"/>
            <a:r>
              <a:rPr lang="en-US" sz="2400"/>
              <a:t>Too many measures </a:t>
            </a:r>
          </a:p>
          <a:p>
            <a:pPr lvl="1">
              <a:buFont typeface="Arial" charset="0"/>
              <a:buNone/>
            </a:pPr>
            <a:endParaRPr lang="en-US" sz="2400"/>
          </a:p>
          <a:p>
            <a:pPr>
              <a:buFontTx/>
              <a:buNone/>
            </a:pPr>
            <a:r>
              <a:rPr lang="en-US" sz="2800"/>
              <a:t>2. Selecting key indicators:</a:t>
            </a:r>
          </a:p>
          <a:p>
            <a:pPr lvl="1"/>
            <a:r>
              <a:rPr lang="en-US" sz="2400"/>
              <a:t> Quality?</a:t>
            </a:r>
          </a:p>
          <a:p>
            <a:pPr lvl="1"/>
            <a:r>
              <a:rPr lang="en-US" sz="2400"/>
              <a:t> Size?   </a:t>
            </a:r>
          </a:p>
          <a:p>
            <a:pPr lvl="1"/>
            <a:r>
              <a:rPr lang="en-US" sz="2400"/>
              <a:t> Progress?</a:t>
            </a:r>
          </a:p>
          <a:p>
            <a:pPr lvl="1">
              <a:buFont typeface="Arial" charset="0"/>
              <a:buNone/>
            </a:pPr>
            <a:endParaRPr lang="en-US" sz="3200" i="1"/>
          </a:p>
        </p:txBody>
      </p:sp>
      <p:graphicFrame>
        <p:nvGraphicFramePr>
          <p:cNvPr id="627716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6748463" y="3429000"/>
          <a:ext cx="1838325" cy="1938338"/>
        </p:xfrm>
        <a:graphic>
          <a:graphicData uri="http://schemas.openxmlformats.org/presentationml/2006/ole">
            <p:oleObj spid="_x0000_s627716" name="Clip" r:id="rId4" imgW="1836720" imgH="1936440" progId="MS_ClipArt_Gallery.2">
              <p:embed/>
            </p:oleObj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01136800">
  <a:themeElements>
    <a:clrScheme name="01136800 3">
      <a:dk1>
        <a:srgbClr val="000000"/>
      </a:dk1>
      <a:lt1>
        <a:srgbClr val="FFFFFF"/>
      </a:lt1>
      <a:dk2>
        <a:srgbClr val="515F7B"/>
      </a:dk2>
      <a:lt2>
        <a:srgbClr val="CACACA"/>
      </a:lt2>
      <a:accent1>
        <a:srgbClr val="9FCAD3"/>
      </a:accent1>
      <a:accent2>
        <a:srgbClr val="839EE3"/>
      </a:accent2>
      <a:accent3>
        <a:srgbClr val="FFFFFF"/>
      </a:accent3>
      <a:accent4>
        <a:srgbClr val="000000"/>
      </a:accent4>
      <a:accent5>
        <a:srgbClr val="CDE1E6"/>
      </a:accent5>
      <a:accent6>
        <a:srgbClr val="768FCE"/>
      </a:accent6>
      <a:hlink>
        <a:srgbClr val="68CCB7"/>
      </a:hlink>
      <a:folHlink>
        <a:srgbClr val="F4D17A"/>
      </a:folHlink>
    </a:clrScheme>
    <a:fontScheme name="0113680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1136800 1">
        <a:dk1>
          <a:srgbClr val="000066"/>
        </a:dk1>
        <a:lt1>
          <a:srgbClr val="FFFFFF"/>
        </a:lt1>
        <a:dk2>
          <a:srgbClr val="425A8A"/>
        </a:dk2>
        <a:lt2>
          <a:srgbClr val="CACACA"/>
        </a:lt2>
        <a:accent1>
          <a:srgbClr val="D5CC9D"/>
        </a:accent1>
        <a:accent2>
          <a:srgbClr val="C4DA8C"/>
        </a:accent2>
        <a:accent3>
          <a:srgbClr val="FFFFFF"/>
        </a:accent3>
        <a:accent4>
          <a:srgbClr val="000056"/>
        </a:accent4>
        <a:accent5>
          <a:srgbClr val="E7E2CC"/>
        </a:accent5>
        <a:accent6>
          <a:srgbClr val="B1C57E"/>
        </a:accent6>
        <a:hlink>
          <a:srgbClr val="8DBFC3"/>
        </a:hlink>
        <a:folHlink>
          <a:srgbClr val="DBB09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36800 2">
        <a:dk1>
          <a:srgbClr val="000066"/>
        </a:dk1>
        <a:lt1>
          <a:srgbClr val="FFFFFF"/>
        </a:lt1>
        <a:dk2>
          <a:srgbClr val="50797C"/>
        </a:dk2>
        <a:lt2>
          <a:srgbClr val="CACACA"/>
        </a:lt2>
        <a:accent1>
          <a:srgbClr val="9CD6D3"/>
        </a:accent1>
        <a:accent2>
          <a:srgbClr val="82C3E4"/>
        </a:accent2>
        <a:accent3>
          <a:srgbClr val="FFFFFF"/>
        </a:accent3>
        <a:accent4>
          <a:srgbClr val="000056"/>
        </a:accent4>
        <a:accent5>
          <a:srgbClr val="CBE8E6"/>
        </a:accent5>
        <a:accent6>
          <a:srgbClr val="75B0CF"/>
        </a:accent6>
        <a:hlink>
          <a:srgbClr val="CDC483"/>
        </a:hlink>
        <a:folHlink>
          <a:srgbClr val="9B9CD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36800 3">
        <a:dk1>
          <a:srgbClr val="000000"/>
        </a:dk1>
        <a:lt1>
          <a:srgbClr val="FFFFFF"/>
        </a:lt1>
        <a:dk2>
          <a:srgbClr val="515F7B"/>
        </a:dk2>
        <a:lt2>
          <a:srgbClr val="CACACA"/>
        </a:lt2>
        <a:accent1>
          <a:srgbClr val="9FCAD3"/>
        </a:accent1>
        <a:accent2>
          <a:srgbClr val="839EE3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768FCE"/>
        </a:accent6>
        <a:hlink>
          <a:srgbClr val="68CCB7"/>
        </a:hlink>
        <a:folHlink>
          <a:srgbClr val="F4D17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C:\DOCUME~1\PRIYA\LOCALS~1\Temp\01136800.pot</Template>
  <TotalTime>896</TotalTime>
  <Words>720</Words>
  <Application>Microsoft Office PowerPoint</Application>
  <PresentationFormat>On-screen Show (4:3)</PresentationFormat>
  <Paragraphs>303</Paragraphs>
  <Slides>34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Times New Roman</vt:lpstr>
      <vt:lpstr>01136800</vt:lpstr>
      <vt:lpstr>Microsoft Clip Gallery</vt:lpstr>
      <vt:lpstr>METRICS WORKSHOP</vt:lpstr>
      <vt:lpstr>Agenda</vt:lpstr>
      <vt:lpstr>WHY MEASURE?</vt:lpstr>
      <vt:lpstr>WHY MEASURE?</vt:lpstr>
      <vt:lpstr>WHY MEASURE? …..contd</vt:lpstr>
      <vt:lpstr>WHY MEASURE? …..contd</vt:lpstr>
      <vt:lpstr>WHY MEASURE? …..contd</vt:lpstr>
      <vt:lpstr> </vt:lpstr>
      <vt:lpstr>However, Management Dilemma</vt:lpstr>
      <vt:lpstr>Slide 10</vt:lpstr>
      <vt:lpstr>Slide 11</vt:lpstr>
      <vt:lpstr>Slide 12</vt:lpstr>
      <vt:lpstr>Slide 13</vt:lpstr>
      <vt:lpstr>Slide 14</vt:lpstr>
      <vt:lpstr>Product Metrics </vt:lpstr>
      <vt:lpstr>Defect Metrics</vt:lpstr>
      <vt:lpstr>Defect Density</vt:lpstr>
      <vt:lpstr>Defects by Severity</vt:lpstr>
      <vt:lpstr>Defect Leakage</vt:lpstr>
      <vt:lpstr>Defect Removal Effectiveness</vt:lpstr>
      <vt:lpstr>PROCESS METRICS</vt:lpstr>
      <vt:lpstr>ESTIMATION PROCESS METRICS</vt:lpstr>
      <vt:lpstr>REQUIREMENT MANAGEMENT METRICS  Changes to requirements</vt:lpstr>
      <vt:lpstr>QUALITY ASSURANCE METRICS</vt:lpstr>
      <vt:lpstr>Quality control</vt:lpstr>
      <vt:lpstr>Project Management</vt:lpstr>
      <vt:lpstr>Project Management</vt:lpstr>
      <vt:lpstr>Ishikawa’s 7 Basic Quality Tools</vt:lpstr>
      <vt:lpstr>Check Sheet</vt:lpstr>
      <vt:lpstr>Scatter Diagram</vt:lpstr>
      <vt:lpstr>Pareto Diagram</vt:lpstr>
      <vt:lpstr>Histogram</vt:lpstr>
      <vt:lpstr>Run Chart</vt:lpstr>
      <vt:lpstr>CONTROL CHART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Rahul Raj</dc:creator>
  <cp:lastModifiedBy>Rahul</cp:lastModifiedBy>
  <cp:revision>491</cp:revision>
  <dcterms:created xsi:type="dcterms:W3CDTF">2005-06-06T07:23:48Z</dcterms:created>
  <dcterms:modified xsi:type="dcterms:W3CDTF">2013-02-22T09:58:53Z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TC011368001033</vt:lpwstr>
  </property>
</Properties>
</file>